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3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CA" sz="4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1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161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162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63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A63FF095-9929-4627-AD88-F70A96592CEA}" type="slidenum"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CA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Num" idx="29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5CAA8596-CE6C-4F88-8DB6-2A46F287DC5B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</a:t>
            </a:fld>
            <a:endParaRPr lang="en-CA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Revised for Fall 2020 online delivery.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Num" idx="38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6507897-BF86-45D8-863A-31F95E42D6D9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15</a:t>
            </a:fld>
            <a:endParaRPr lang="en-CA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 marL="216000" indent="0">
              <a:buNone/>
            </a:pPr>
            <a:endParaRPr lang="en-CA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Num" idx="39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32D3C35-A03D-4EF1-A67F-853EB9F30382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16</a:t>
            </a:fld>
            <a:endParaRPr lang="en-CA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 marL="216000" indent="0">
              <a:buNone/>
            </a:pPr>
            <a:endParaRPr lang="en-CA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Num" idx="40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E28516C-8B1B-4E78-92D2-B4B319789E1F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17</a:t>
            </a:fld>
            <a:endParaRPr lang="en-CA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7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 marL="216000" indent="0">
              <a:buNone/>
            </a:pPr>
            <a:endParaRPr lang="en-CA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Num" idx="41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344C020-C9CB-45EF-A6B1-F364AB3BF100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18</a:t>
            </a:fld>
            <a:endParaRPr lang="en-CA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0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 marL="216000" indent="0">
              <a:buNone/>
            </a:pPr>
            <a:endParaRPr lang="en-CA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Num" idx="42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EE10F0C-6027-4B87-8812-5B997F90FEA1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19</a:t>
            </a:fld>
            <a:endParaRPr lang="en-CA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 marL="216000" indent="0">
              <a:buNone/>
            </a:pPr>
            <a:endParaRPr lang="en-CA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One of the slides leaked by Edward Snowden</a:t>
            </a:r>
          </a:p>
        </p:txBody>
      </p:sp>
      <p:sp>
        <p:nvSpPr>
          <p:cNvPr id="297" name="PlaceHolder 3"/>
          <p:cNvSpPr>
            <a:spLocks noGrp="1"/>
          </p:cNvSpPr>
          <p:nvPr>
            <p:ph type="sldNum" idx="43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7BAA7F4-7B93-486D-8C96-CA74B8978D36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20</a:t>
            </a:fld>
            <a:endParaRPr lang="en-CA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Num" idx="44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5967A6E2-DD49-48D6-928A-4061AD1B6A1F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21</a:t>
            </a:fld>
            <a:endParaRPr lang="en-CA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 marL="216000" indent="0">
              <a:buNone/>
            </a:pPr>
            <a:endParaRPr lang="en-CA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Num" idx="45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4D8A66E-8A0E-48C1-B184-40356CBB23AF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22</a:t>
            </a:fld>
            <a:endParaRPr lang="en-CA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 marL="216000" indent="0">
              <a:buNone/>
            </a:pPr>
            <a:endParaRPr lang="en-CA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Num" idx="46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55063CB-FA30-4F36-BFB4-0CA0DC17620F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23</a:t>
            </a:fld>
            <a:endParaRPr lang="en-CA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 marL="216000" indent="0">
              <a:buNone/>
            </a:pPr>
            <a:endParaRPr lang="en-CA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Num" idx="30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AA15C45-DD62-4F40-98DC-CD40992A82DD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6</a:t>
            </a:fld>
            <a:endParaRPr lang="en-CA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7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 marL="216000" indent="0">
              <a:buNone/>
            </a:pPr>
            <a:endParaRPr lang="en-CA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https://en.wikipedia.org/wiki/Defense_in_depth_(computing)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CIA: confidentiality, integrity and availability</a:t>
            </a:r>
            <a:endParaRPr lang="en-CA" sz="12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CA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sldNum" idx="31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A118E22-0F45-42D4-A438-DDA6218A748E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</a:t>
            </a:fld>
            <a:endParaRPr lang="en-CA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https://en.wikipedia.org/wiki/Defense_in_depth_(computing)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CIA: confidentiality, integrity and availability</a:t>
            </a:r>
            <a:endParaRPr lang="en-CA" sz="12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CA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sldNum" idx="32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29CC834-DACC-4361-8646-115B97A8199D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lang="en-CA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https://en.wikipedia.org/wiki/Defense_in_depth_(computing)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CIA: confidentiality, integrity and availability</a:t>
            </a:r>
            <a:endParaRPr lang="en-CA" sz="12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CA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sldNum" idx="33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3325515-82E9-4B53-BB09-4B53C728B9F1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</a:t>
            </a:fld>
            <a:endParaRPr lang="en-CA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https://en.wikipedia.org/wiki/Defense_in_depth_(computing)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CIA: confidentiality, integrity and availability</a:t>
            </a:r>
            <a:endParaRPr lang="en-CA" sz="12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CA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sldNum" idx="34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E77B608-630E-4B9D-A149-C5DF831B95AA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</a:t>
            </a:fld>
            <a:endParaRPr lang="en-CA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Num" idx="35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72CF1B9-5A68-431D-B3AC-FEFC682F6012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12</a:t>
            </a:fld>
            <a:endParaRPr lang="en-CA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 marL="216000" indent="0">
              <a:buNone/>
            </a:pPr>
            <a:endParaRPr lang="en-CA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ldNum" idx="36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F8091DB-AEAD-4474-830A-B7A30CF8D305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13</a:t>
            </a:fld>
            <a:endParaRPr lang="en-CA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 marL="216000" indent="0">
              <a:buNone/>
            </a:pPr>
            <a:endParaRPr lang="en-CA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Num" idx="37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1F29958-E35F-4C4F-8EB3-07C6F216E2DE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14</a:t>
            </a:fld>
            <a:endParaRPr lang="en-CA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8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 marL="216000" indent="0">
              <a:buNone/>
            </a:pPr>
            <a:endParaRPr lang="en-CA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6C2F224-5CF1-4BBA-9734-4C9DC1F8F92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01AF32C-48AE-40AC-8542-3D4C47CC923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7AD0C4B-A0A5-47AB-B4BE-31E8A03497A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98AB5CE-E84F-4083-AF91-39D92CBD664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3709C18-9CE4-40E3-8C6B-521F366BB2E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BD660C3-C82D-4380-8AE9-D79280216C8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96F2F3B-2328-49AA-B4C8-3FA78281C84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34EBFD2-FB80-41B2-8FCD-2FE35D3D78A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49EE015-2CD2-4B69-B157-EEF6B53AF0D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E003C70-9BDA-43C5-BFD1-F536D90F33E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8A16DAA-BC9E-401F-99D3-FCE25E6FC30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4D608B6-E21D-4817-B208-26DC88A714C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B4D1BF3-54D1-46C4-B167-2C4BA2E8868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B53CF82-5C46-44A0-AAC0-6CCEB3F8C55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0FDC22E-5728-4769-9166-49AF7F83803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DE21201-9903-4274-85AD-D095B24F6C4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307A771-564D-49F0-9B6C-7248D9CF38A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A954E20-1BE9-4C09-8B81-D7A3F69D013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9509121-F3E2-44B1-BDC7-41701243F6A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B262A9A-E5C7-4163-B0F8-C7C2C3C23CF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248D36B-3329-4C98-8F56-AEAE4734CFD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2CC743B-F0EF-4ED5-A5F4-465C5644ECA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E922185-D241-4EFD-B34D-0D232FCFF5F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E6710B2-DDF1-4DCE-B426-2944655009C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ftr" idx="1"/>
          </p:nvPr>
        </p:nvSpPr>
        <p:spPr>
          <a:xfrm>
            <a:off x="60958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sldNum" idx="2"/>
          </p:nvPr>
        </p:nvSpPr>
        <p:spPr>
          <a:xfrm>
            <a:off x="10398960" y="6356520"/>
            <a:ext cx="954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810" b="0" strike="noStrike" spc="-1">
                <a:solidFill>
                  <a:srgbClr val="D9D9D9"/>
                </a:solidFill>
                <a:latin typeface="Arial"/>
                <a:ea typeface="Microsoft YaHe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21BB672-83DC-4508-A19D-66B64A46F213}" type="slidenum">
              <a:rPr lang="en-US" sz="810" b="0" strike="noStrike" spc="-1">
                <a:solidFill>
                  <a:srgbClr val="D9D9D9"/>
                </a:solidFill>
                <a:latin typeface="Arial"/>
                <a:ea typeface="Microsoft YaHei"/>
              </a:rPr>
              <a:t>‹#›</a:t>
            </a:fld>
            <a:endParaRPr lang="en-CA" sz="8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dt" idx="3"/>
          </p:nvPr>
        </p:nvSpPr>
        <p:spPr>
          <a:xfrm>
            <a:off x="4321080" y="6356520"/>
            <a:ext cx="158616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CA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0" name="PlaceHolder 2"/>
          <p:cNvSpPr>
            <a:spLocks noGrp="1"/>
          </p:cNvSpPr>
          <p:nvPr>
            <p:ph type="ftr" idx="4"/>
          </p:nvPr>
        </p:nvSpPr>
        <p:spPr>
          <a:xfrm>
            <a:off x="60958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sldNum" idx="5"/>
          </p:nvPr>
        </p:nvSpPr>
        <p:spPr>
          <a:xfrm>
            <a:off x="10398960" y="6356520"/>
            <a:ext cx="954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810" b="0" strike="noStrike" spc="-1">
                <a:solidFill>
                  <a:srgbClr val="D9D9D9"/>
                </a:solidFill>
                <a:latin typeface="Arial"/>
                <a:ea typeface="Microsoft YaHe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56A12B8-A7E2-4085-B020-5E352F8642ED}" type="slidenum">
              <a:rPr lang="en-US" sz="810" b="0" strike="noStrike" spc="-1">
                <a:solidFill>
                  <a:srgbClr val="D9D9D9"/>
                </a:solidFill>
                <a:latin typeface="Arial"/>
                <a:ea typeface="Microsoft YaHei"/>
              </a:rPr>
              <a:t>‹#›</a:t>
            </a:fld>
            <a:endParaRPr lang="en-CA" sz="8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dt" idx="6"/>
          </p:nvPr>
        </p:nvSpPr>
        <p:spPr>
          <a:xfrm>
            <a:off x="4321080" y="6356520"/>
            <a:ext cx="158616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CA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rs.userfriendly.org/cartoons/?id=2003101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6.png"/><Relationship Id="rId4" Type="http://schemas.openxmlformats.org/officeDocument/2006/relationships/hyperlink" Target="mailto:mali@fanshaweonline.c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6.png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8.jpeg"/><Relationship Id="rId5" Type="http://schemas.openxmlformats.org/officeDocument/2006/relationships/hyperlink" Target="file:///\\upload.wikimedia.org\wikipedia\commons\0\01\Prism_slide_2.jpg" TargetMode="External"/><Relationship Id="rId4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-cert.gov/" TargetMode="External"/><Relationship Id="rId7" Type="http://schemas.openxmlformats.org/officeDocument/2006/relationships/hyperlink" Target="http://www.userfriendly.org/" TargetMode="External"/><Relationship Id="rId2" Type="http://schemas.openxmlformats.org/officeDocument/2006/relationships/hyperlink" Target="http://www.cert.org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wikipedia.org/" TargetMode="External"/><Relationship Id="rId5" Type="http://schemas.openxmlformats.org/officeDocument/2006/relationships/hyperlink" Target="http://www.securityspace.com/" TargetMode="External"/><Relationship Id="rId4" Type="http://schemas.openxmlformats.org/officeDocument/2006/relationships/hyperlink" Target="http://www.sans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6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hyperlink" Target="https://blog.knowbe4.com/great-defense-in-depth-infographic" TargetMode="External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3352680" y="15480"/>
            <a:ext cx="6857280" cy="164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algn="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959" b="1" strike="noStrike" spc="-205">
                <a:solidFill>
                  <a:srgbClr val="FFFFFF"/>
                </a:solidFill>
                <a:latin typeface="Arial"/>
              </a:rPr>
              <a:t>INFO3068 Secure Computing</a:t>
            </a:r>
            <a:endParaRPr lang="en-CA" sz="395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3200400" y="4423320"/>
            <a:ext cx="7009560" cy="135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algn="r">
              <a:lnSpc>
                <a:spcPct val="90000"/>
              </a:lnSpc>
              <a:spcBef>
                <a:spcPts val="675"/>
              </a:spcBef>
              <a:buNone/>
              <a:tabLst>
                <a:tab pos="0" algn="l"/>
              </a:tabLst>
            </a:pPr>
            <a:endParaRPr lang="en-CA" sz="2150" b="0" strike="noStrike" spc="-1">
              <a:solidFill>
                <a:srgbClr val="000000"/>
              </a:solidFill>
              <a:latin typeface="Arial"/>
            </a:endParaRPr>
          </a:p>
          <a:p>
            <a:pPr indent="0" algn="r">
              <a:lnSpc>
                <a:spcPct val="90000"/>
              </a:lnSpc>
              <a:spcBef>
                <a:spcPts val="675"/>
              </a:spcBef>
              <a:buNone/>
              <a:tabLst>
                <a:tab pos="0" algn="l"/>
              </a:tabLst>
            </a:pPr>
            <a:r>
              <a:rPr lang="en-CA" sz="2160" b="0" strike="noStrike" spc="-1">
                <a:solidFill>
                  <a:srgbClr val="D9D9D9"/>
                </a:solidFill>
                <a:latin typeface="Arial"/>
              </a:rPr>
              <a:t>Course Introduction – Part 1</a:t>
            </a:r>
            <a:endParaRPr lang="en-CA" sz="2160" b="0" strike="noStrike" spc="-1">
              <a:solidFill>
                <a:srgbClr val="000000"/>
              </a:solidFill>
              <a:latin typeface="Arial"/>
            </a:endParaRPr>
          </a:p>
          <a:p>
            <a:pPr indent="0" algn="r">
              <a:lnSpc>
                <a:spcPct val="90000"/>
              </a:lnSpc>
              <a:spcBef>
                <a:spcPts val="675"/>
              </a:spcBef>
              <a:buNone/>
              <a:tabLst>
                <a:tab pos="0" algn="l"/>
              </a:tabLst>
            </a:pPr>
            <a:r>
              <a:rPr lang="en-CA" sz="2160" b="0" strike="noStrike" spc="-1">
                <a:solidFill>
                  <a:srgbClr val="D9D9D9"/>
                </a:solidFill>
                <a:latin typeface="Arial"/>
              </a:rPr>
              <a:t>Hit F5 to play the slideshow</a:t>
            </a:r>
            <a:endParaRPr lang="en-CA" sz="216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Picture 4" descr="Strip for Oct 14, 2003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600200" y="914400"/>
            <a:ext cx="9219600" cy="3508200"/>
          </a:xfrm>
          <a:prstGeom prst="rect">
            <a:avLst/>
          </a:prstGeom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00"/>
    </mc:Choice>
    <mc:Fallback xmlns:p15="http://schemas.microsoft.com/office/powerpoint/2012/main" xmlns="">
      <p:transition spd="slow" advTm="21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A" sz="3959" b="0" strike="noStrike" spc="-1">
                <a:solidFill>
                  <a:srgbClr val="6F6F6F"/>
                </a:solidFill>
                <a:latin typeface="Arial"/>
              </a:rPr>
              <a:t>Concepts</a:t>
            </a:r>
            <a:endParaRPr lang="en-CA" sz="395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1119960" y="1825560"/>
            <a:ext cx="10233000" cy="407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CA" sz="2850" b="0" strike="noStrike" spc="-1">
                <a:solidFill>
                  <a:srgbClr val="000000"/>
                </a:solidFill>
                <a:latin typeface="Arial"/>
              </a:rPr>
              <a:t>CIA</a:t>
            </a: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CA" sz="2500" b="0" strike="noStrike" spc="-1">
                <a:solidFill>
                  <a:srgbClr val="000000"/>
                </a:solidFill>
                <a:latin typeface="Arial"/>
              </a:rPr>
              <a:t>Confidentiality</a:t>
            </a:r>
          </a:p>
          <a:p>
            <a:pPr marL="771480" lvl="2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150" b="0" strike="noStrike" spc="-1">
                <a:solidFill>
                  <a:srgbClr val="000000"/>
                </a:solidFill>
                <a:latin typeface="Arial"/>
                <a:ea typeface="Arial"/>
              </a:rPr>
              <a:t>How sensitive is the information and prevent it reaching the wrong people</a:t>
            </a:r>
            <a:endParaRPr lang="en-CA" sz="2150" b="0" strike="noStrike" spc="-1">
              <a:solidFill>
                <a:srgbClr val="000000"/>
              </a:solidFill>
              <a:latin typeface="Arial"/>
            </a:endParaRPr>
          </a:p>
          <a:p>
            <a:pPr marL="617400" indent="0">
              <a:lnSpc>
                <a:spcPct val="90000"/>
              </a:lnSpc>
              <a:spcBef>
                <a:spcPts val="337"/>
              </a:spcBef>
              <a:buNone/>
              <a:tabLst>
                <a:tab pos="0" algn="l"/>
              </a:tabLst>
            </a:pPr>
            <a:endParaRPr lang="en-CA" sz="215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500" b="0" strike="noStrike" spc="-1">
                <a:solidFill>
                  <a:srgbClr val="000000"/>
                </a:solidFill>
                <a:latin typeface="Arial"/>
                <a:ea typeface="Arial"/>
              </a:rPr>
              <a:t>Integrity</a:t>
            </a:r>
            <a:endParaRPr lang="en-CA" sz="2500" b="0" strike="noStrike" spc="-1">
              <a:solidFill>
                <a:srgbClr val="000000"/>
              </a:solidFill>
              <a:latin typeface="Arial"/>
            </a:endParaRPr>
          </a:p>
          <a:p>
            <a:pPr marL="771480" lvl="2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150" b="0" strike="noStrike" spc="-1">
                <a:solidFill>
                  <a:srgbClr val="000000"/>
                </a:solidFill>
                <a:latin typeface="Arial"/>
                <a:ea typeface="Arial"/>
              </a:rPr>
              <a:t>Assurance that data is not altered or destroyed in an unauthorized manner</a:t>
            </a:r>
            <a:endParaRPr lang="en-CA" sz="2150" b="0" strike="noStrike" spc="-1">
              <a:solidFill>
                <a:srgbClr val="000000"/>
              </a:solidFill>
              <a:latin typeface="Arial"/>
            </a:endParaRPr>
          </a:p>
          <a:p>
            <a:pPr marL="617400" indent="0">
              <a:lnSpc>
                <a:spcPct val="90000"/>
              </a:lnSpc>
              <a:spcBef>
                <a:spcPts val="337"/>
              </a:spcBef>
              <a:buNone/>
              <a:tabLst>
                <a:tab pos="0" algn="l"/>
              </a:tabLst>
            </a:pPr>
            <a:endParaRPr lang="en-CA" sz="215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500" b="0" strike="noStrike" spc="-1">
                <a:solidFill>
                  <a:srgbClr val="000000"/>
                </a:solidFill>
                <a:latin typeface="Arial"/>
                <a:ea typeface="Arial"/>
              </a:rPr>
              <a:t>Availability</a:t>
            </a:r>
            <a:endParaRPr lang="en-CA" sz="2500" b="0" strike="noStrike" spc="-1">
              <a:solidFill>
                <a:srgbClr val="000000"/>
              </a:solidFill>
              <a:latin typeface="Arial"/>
            </a:endParaRPr>
          </a:p>
          <a:p>
            <a:pPr marL="771480" lvl="2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150" b="0" strike="noStrike" spc="-1">
                <a:solidFill>
                  <a:srgbClr val="000000"/>
                </a:solidFill>
                <a:latin typeface="Arial"/>
                <a:ea typeface="Arial"/>
              </a:rPr>
              <a:t>Continuous operation of computing systems (e.g. prevent Denial Of Service attacks)</a:t>
            </a:r>
            <a:endParaRPr lang="en-CA" sz="215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CA" sz="252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675"/>
              </a:spcBef>
              <a:buNone/>
              <a:tabLst>
                <a:tab pos="0" algn="l"/>
              </a:tabLst>
            </a:pPr>
            <a:endParaRPr lang="en-CA" sz="288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0" name="Picture 199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7120" y="5927760"/>
            <a:ext cx="729360" cy="72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00"/>
    </mc:Choice>
    <mc:Fallback xmlns:p15="http://schemas.microsoft.com/office/powerpoint/2012/main" xmlns="">
      <p:transition spd="slow" advTm="49000"/>
    </mc:Fallback>
  </mc:AlternateContent>
  <p:timing>
    <p:tnLst>
      <p:par>
        <p:cTn id="1" dur="indefinite" restart="never" nodeType="tmRoot">
          <p:childTnLst>
            <p:seq>
              <p:cTn id="2" restart="whenNotActive" fill="hold" nodeType="interactiveSeq">
                <p:stCondLst>
                  <p:cond evt="onClick" delay="0">
                    <p:tgtEl>
                      <p:spTgt spid="200"/>
                    </p:tgtEl>
                  </p:cond>
                </p:stCondLst>
                <p:childTnLst>
                  <p:par>
                    <p:cTn id="3" fill="hold">
                      <p:stCondLst>
                        <p:cond evt="onClick" delay="0">
                          <p:tgtEl>
                            <p:spTgt spid="200"/>
                          </p:tgtEl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A" sz="3959" b="0" strike="noStrike" spc="-1">
                <a:solidFill>
                  <a:srgbClr val="6F6F6F"/>
                </a:solidFill>
                <a:latin typeface="Arial"/>
              </a:rPr>
              <a:t>Concepts</a:t>
            </a:r>
            <a:endParaRPr lang="en-CA" sz="395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1119960" y="1825560"/>
            <a:ext cx="10233000" cy="407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CA" sz="2850" b="0" strike="noStrike" spc="-1">
                <a:solidFill>
                  <a:srgbClr val="000000"/>
                </a:solidFill>
                <a:latin typeface="Arial"/>
              </a:rPr>
              <a:t>Information Monetization</a:t>
            </a: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CA" sz="2500" b="0" strike="noStrike" spc="-1">
                <a:solidFill>
                  <a:srgbClr val="000000"/>
                </a:solidFill>
                <a:latin typeface="Arial"/>
              </a:rPr>
              <a:t>Examples of information that has value?</a:t>
            </a: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CA" sz="2500" b="0" strike="noStrike" spc="-1">
                <a:solidFill>
                  <a:srgbClr val="000000"/>
                </a:solidFill>
                <a:latin typeface="Arial"/>
              </a:rPr>
              <a:t>How has the value of information changed behaviour of business? Of hackers?</a:t>
            </a: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CA" sz="2520" b="0" strike="noStrike" spc="-1">
              <a:solidFill>
                <a:srgbClr val="000000"/>
              </a:solidFill>
              <a:latin typeface="Arial"/>
            </a:endParaRPr>
          </a:p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850" b="0" strike="noStrike" spc="-1">
                <a:solidFill>
                  <a:srgbClr val="000000"/>
                </a:solidFill>
                <a:latin typeface="Arial"/>
              </a:rPr>
              <a:t>Identity Theft</a:t>
            </a: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500" b="0" strike="noStrike" spc="-1">
                <a:solidFill>
                  <a:srgbClr val="000000"/>
                </a:solidFill>
                <a:latin typeface="Arial"/>
                <a:ea typeface="Arial"/>
              </a:rPr>
              <a:t>https://haveibeenpwned.com/</a:t>
            </a:r>
            <a:endParaRPr lang="en-CA" sz="25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3" name="Picture 202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97560" y="5567760"/>
            <a:ext cx="729360" cy="72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000"/>
    </mc:Choice>
    <mc:Fallback xmlns:p15="http://schemas.microsoft.com/office/powerpoint/2012/main" xmlns="">
      <p:transition spd="slow" advTm="9600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17" restart="whenNotActive" fill="hold" nodeType="interactiveSeq">
                <p:stCondLst>
                  <p:cond evt="onClick" delay="0">
                    <p:tgtEl>
                      <p:spTgt spid="203"/>
                    </p:tgtEl>
                  </p:cond>
                </p:stCondLst>
                <p:childTnLst>
                  <p:par>
                    <p:cTn id="18" fill="hold">
                      <p:stCondLst>
                        <p:cond evt="onClick" delay="0">
                          <p:tgtEl>
                            <p:spTgt spid="203"/>
                          </p:tgtEl>
                        </p:cond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959" b="0" strike="noStrike" spc="-1">
                <a:solidFill>
                  <a:srgbClr val="6F6F6F"/>
                </a:solidFill>
                <a:latin typeface="Arial"/>
              </a:rPr>
              <a:t>Common Terms</a:t>
            </a:r>
            <a:endParaRPr lang="en-CA" sz="395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1119960" y="1825560"/>
            <a:ext cx="10233000" cy="407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Bug</a:t>
            </a:r>
            <a:endParaRPr lang="en-CA" sz="2800" b="0" strike="noStrike" spc="-1">
              <a:solidFill>
                <a:srgbClr val="000000"/>
              </a:solidFill>
              <a:latin typeface="Arial"/>
            </a:endParaRPr>
          </a:p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Defect </a:t>
            </a:r>
            <a:endParaRPr lang="en-CA" sz="2800" b="0" strike="noStrike" spc="-1">
              <a:solidFill>
                <a:srgbClr val="000000"/>
              </a:solidFill>
              <a:latin typeface="Arial"/>
            </a:endParaRPr>
          </a:p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Weakness</a:t>
            </a:r>
            <a:endParaRPr lang="en-CA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675"/>
              </a:spcBef>
              <a:buNone/>
              <a:tabLst>
                <a:tab pos="0" algn="l"/>
              </a:tabLst>
            </a:pPr>
            <a:endParaRPr lang="en-CA" sz="280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Any distinction between these terms?</a:t>
            </a:r>
            <a:endParaRPr lang="en-CA" sz="240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Is it possible for software to be "bug free?"</a:t>
            </a:r>
            <a:endParaRPr lang="en-CA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sldNum" idx="16"/>
          </p:nvPr>
        </p:nvSpPr>
        <p:spPr>
          <a:xfrm>
            <a:off x="10398960" y="6356520"/>
            <a:ext cx="954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810" b="0" strike="noStrike" spc="-1">
                <a:solidFill>
                  <a:srgbClr val="D9D9D9"/>
                </a:solidFill>
                <a:latin typeface="Arial"/>
                <a:ea typeface="Microsoft YaHe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439640C-5E2A-4611-BCE2-FB17FF239075}" type="slidenum">
              <a:rPr lang="en-US" sz="810" b="0" strike="noStrike" spc="-1">
                <a:solidFill>
                  <a:srgbClr val="D9D9D9"/>
                </a:solidFill>
                <a:latin typeface="Arial"/>
                <a:ea typeface="Microsoft YaHei"/>
              </a:rPr>
              <a:t>12</a:t>
            </a:fld>
            <a:endParaRPr lang="en-CA" sz="81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07" name="Picture 206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57560" y="5810400"/>
            <a:ext cx="729360" cy="72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000"/>
    </mc:Choice>
    <mc:Fallback xmlns:p15="http://schemas.microsoft.com/office/powerpoint/2012/main" xmlns="">
      <p:transition spd="slow" advTm="12500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29" restart="whenNotActive" fill="hold" nodeType="interactiveSeq">
                <p:stCondLst>
                  <p:cond evt="onClick" delay="0">
                    <p:tgtEl>
                      <p:spTgt spid="207"/>
                    </p:tgtEl>
                  </p:cond>
                </p:stCondLst>
                <p:childTnLst>
                  <p:par>
                    <p:cTn id="30" fill="hold">
                      <p:stCondLst>
                        <p:cond evt="onClick" delay="0">
                          <p:tgtEl>
                            <p:spTgt spid="207"/>
                          </p:tgtEl>
                        </p:cond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1" fill="hold"/>
                                        <p:tgtEl>
                                          <p:spTgt spid="2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959" b="0" strike="noStrike" spc="-1">
                <a:solidFill>
                  <a:srgbClr val="6F6F6F"/>
                </a:solidFill>
                <a:latin typeface="Arial"/>
              </a:rPr>
              <a:t>Common Terms</a:t>
            </a:r>
            <a:endParaRPr lang="en-CA" sz="395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1119960" y="1825560"/>
            <a:ext cx="10233000" cy="407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Exploit</a:t>
            </a:r>
            <a:endParaRPr lang="en-CA" sz="280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500" b="0" strike="noStrike" spc="-1">
                <a:solidFill>
                  <a:srgbClr val="000000"/>
                </a:solidFill>
                <a:latin typeface="Arial"/>
              </a:rPr>
              <a:t>According to avast.com an </a:t>
            </a:r>
            <a:r>
              <a:rPr lang="en-US" sz="2500" b="1" strike="noStrike" spc="-1">
                <a:solidFill>
                  <a:srgbClr val="000000"/>
                </a:solidFill>
                <a:latin typeface="Arial"/>
              </a:rPr>
              <a:t>exploit</a:t>
            </a:r>
            <a:r>
              <a:rPr lang="en-US" sz="2500" b="0" strike="noStrike" spc="-1">
                <a:solidFill>
                  <a:srgbClr val="000000"/>
                </a:solidFill>
                <a:latin typeface="Arial"/>
              </a:rPr>
              <a:t> is any attack that takes advantage of </a:t>
            </a:r>
            <a:r>
              <a:rPr lang="en-US" sz="2500" b="1" strike="noStrike" spc="-1">
                <a:solidFill>
                  <a:srgbClr val="000000"/>
                </a:solidFill>
                <a:latin typeface="Arial"/>
              </a:rPr>
              <a:t>vulnerabilities</a:t>
            </a:r>
            <a:r>
              <a:rPr lang="en-US" sz="2500" b="0" strike="noStrike" spc="-1">
                <a:solidFill>
                  <a:srgbClr val="000000"/>
                </a:solidFill>
                <a:latin typeface="Arial"/>
              </a:rPr>
              <a:t> in applications, networks, or hardware</a:t>
            </a:r>
            <a:endParaRPr lang="en-CA" sz="250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Observation: new exploits tend to be variations of common past exploits</a:t>
            </a:r>
            <a:endParaRPr lang="en-CA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sldNum" idx="17"/>
          </p:nvPr>
        </p:nvSpPr>
        <p:spPr>
          <a:xfrm>
            <a:off x="10398960" y="6356520"/>
            <a:ext cx="954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810" b="0" strike="noStrike" spc="-1">
                <a:solidFill>
                  <a:srgbClr val="D9D9D9"/>
                </a:solidFill>
                <a:latin typeface="Arial"/>
                <a:ea typeface="Microsoft YaHe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C6A8664-4AE6-4D51-B5A1-A5E3EEC857B5}" type="slidenum">
              <a:rPr lang="en-US" sz="810" b="0" strike="noStrike" spc="-1">
                <a:solidFill>
                  <a:srgbClr val="D9D9D9"/>
                </a:solidFill>
                <a:latin typeface="Arial"/>
                <a:ea typeface="Microsoft YaHei"/>
              </a:rPr>
              <a:t>13</a:t>
            </a:fld>
            <a:endParaRPr lang="en-CA" sz="81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11" name="Picture 210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44600" y="5165640"/>
            <a:ext cx="729360" cy="72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00"/>
    </mc:Choice>
    <mc:Fallback xmlns:p15="http://schemas.microsoft.com/office/powerpoint/2012/main" xmlns="">
      <p:transition spd="slow" advTm="6600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17" restart="whenNotActive" fill="hold" nodeType="interactiveSeq">
                <p:stCondLst>
                  <p:cond evt="onClick" delay="0">
                    <p:tgtEl>
                      <p:spTgt spid="211"/>
                    </p:tgtEl>
                  </p:cond>
                </p:stCondLst>
                <p:childTnLst>
                  <p:par>
                    <p:cTn id="18" fill="hold">
                      <p:stCondLst>
                        <p:cond evt="onClick" delay="0">
                          <p:tgtEl>
                            <p:spTgt spid="211"/>
                          </p:tgtEl>
                        </p:cond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" fill="hold"/>
                                        <p:tgtEl>
                                          <p:spTgt spid="2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959" b="0" strike="noStrike" spc="-1">
                <a:solidFill>
                  <a:srgbClr val="6F6F6F"/>
                </a:solidFill>
                <a:latin typeface="Arial"/>
              </a:rPr>
              <a:t>Common Terms</a:t>
            </a:r>
            <a:endParaRPr lang="en-CA" sz="395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1119960" y="1825560"/>
            <a:ext cx="10233000" cy="407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Hacker (White, Black, or Grey Hat) </a:t>
            </a:r>
            <a:endParaRPr lang="en-CA" sz="2800" b="0" strike="noStrike" spc="-1">
              <a:solidFill>
                <a:srgbClr val="000000"/>
              </a:solidFill>
              <a:latin typeface="Arial"/>
            </a:endParaRPr>
          </a:p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Intruder</a:t>
            </a:r>
            <a:endParaRPr lang="en-CA" sz="2800" b="0" strike="noStrike" spc="-1">
              <a:solidFill>
                <a:srgbClr val="000000"/>
              </a:solidFill>
              <a:latin typeface="Arial"/>
            </a:endParaRPr>
          </a:p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Cracker</a:t>
            </a:r>
            <a:endParaRPr lang="en-CA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675"/>
              </a:spcBef>
              <a:buNone/>
              <a:tabLst>
                <a:tab pos="0" algn="l"/>
              </a:tabLst>
            </a:pPr>
            <a:endParaRPr lang="en-CA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675"/>
              </a:spcBef>
              <a:buNone/>
              <a:tabLst>
                <a:tab pos="0" algn="l"/>
              </a:tabLst>
            </a:pPr>
            <a:endParaRPr lang="en-CA" sz="280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What are the distinctions?</a:t>
            </a:r>
            <a:endParaRPr lang="en-CA" sz="240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Consider legal behavior versus ethical behavior</a:t>
            </a:r>
            <a:endParaRPr lang="en-CA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sldNum" idx="18"/>
          </p:nvPr>
        </p:nvSpPr>
        <p:spPr>
          <a:xfrm>
            <a:off x="10398960" y="6356520"/>
            <a:ext cx="954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810" b="0" strike="noStrike" spc="-1">
                <a:solidFill>
                  <a:srgbClr val="D9D9D9"/>
                </a:solidFill>
                <a:latin typeface="Arial"/>
                <a:ea typeface="Microsoft YaHe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ADE9B62-4396-458D-9219-C844D4253D79}" type="slidenum">
              <a:rPr lang="en-US" sz="810" b="0" strike="noStrike" spc="-1">
                <a:solidFill>
                  <a:srgbClr val="D9D9D9"/>
                </a:solidFill>
                <a:latin typeface="Arial"/>
                <a:ea typeface="Microsoft YaHei"/>
              </a:rPr>
              <a:t>14</a:t>
            </a:fld>
            <a:endParaRPr lang="en-CA" sz="81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15" name="Picture 214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6240" y="5944320"/>
            <a:ext cx="729360" cy="72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000"/>
    </mc:Choice>
    <mc:Fallback xmlns:p15="http://schemas.microsoft.com/office/powerpoint/2012/main" xmlns="">
      <p:transition spd="slow" advTm="10500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29" restart="whenNotActive" fill="hold" nodeType="interactiveSeq">
                <p:stCondLst>
                  <p:cond evt="onClick" delay="0">
                    <p:tgtEl>
                      <p:spTgt spid="215"/>
                    </p:tgtEl>
                  </p:cond>
                </p:stCondLst>
                <p:childTnLst>
                  <p:par>
                    <p:cTn id="30" fill="hold">
                      <p:stCondLst>
                        <p:cond evt="onClick" delay="0">
                          <p:tgtEl>
                            <p:spTgt spid="215"/>
                          </p:tgtEl>
                        </p:cond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1" fill="hold"/>
                                        <p:tgtEl>
                                          <p:spTgt spid="2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959" b="0" strike="noStrike" spc="-1">
                <a:solidFill>
                  <a:srgbClr val="6F6F6F"/>
                </a:solidFill>
                <a:latin typeface="Arial"/>
              </a:rPr>
              <a:t>Common Terms</a:t>
            </a:r>
            <a:endParaRPr lang="en-CA" sz="395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1119960" y="1825560"/>
            <a:ext cx="10233000" cy="407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Spammer</a:t>
            </a:r>
            <a:endParaRPr lang="en-CA" sz="280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Is all spam malicious?</a:t>
            </a:r>
            <a:endParaRPr lang="en-CA" sz="240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Why is this activity worthwhile for the spammer?</a:t>
            </a:r>
            <a:endParaRPr lang="en-CA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sldNum" idx="19"/>
          </p:nvPr>
        </p:nvSpPr>
        <p:spPr>
          <a:xfrm>
            <a:off x="10398960" y="6356520"/>
            <a:ext cx="954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810" b="0" strike="noStrike" spc="-1">
                <a:solidFill>
                  <a:srgbClr val="D9D9D9"/>
                </a:solidFill>
                <a:latin typeface="Arial"/>
                <a:ea typeface="Microsoft YaHe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37ADA93-B1FC-48A6-9E07-2E96480226D6}" type="slidenum">
              <a:rPr lang="en-US" sz="810" b="0" strike="noStrike" spc="-1">
                <a:solidFill>
                  <a:srgbClr val="D9D9D9"/>
                </a:solidFill>
                <a:latin typeface="Arial"/>
                <a:ea typeface="Microsoft YaHei"/>
              </a:rPr>
              <a:t>15</a:t>
            </a:fld>
            <a:endParaRPr lang="en-CA" sz="81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19" name="Picture 218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49720" y="5693040"/>
            <a:ext cx="729360" cy="72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00"/>
    </mc:Choice>
    <mc:Fallback xmlns:p15="http://schemas.microsoft.com/office/powerpoint/2012/main" xmlns="">
      <p:transition spd="slow" advTm="7000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17" restart="whenNotActive" fill="hold" nodeType="interactiveSeq">
                <p:stCondLst>
                  <p:cond evt="onClick" delay="0">
                    <p:tgtEl>
                      <p:spTgt spid="219"/>
                    </p:tgtEl>
                  </p:cond>
                </p:stCondLst>
                <p:childTnLst>
                  <p:par>
                    <p:cTn id="18" fill="hold">
                      <p:stCondLst>
                        <p:cond evt="onClick" delay="0">
                          <p:tgtEl>
                            <p:spTgt spid="219"/>
                          </p:tgtEl>
                        </p:cond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" fill="hold"/>
                                        <p:tgtEl>
                                          <p:spTgt spid="2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959" b="0" strike="noStrike" spc="-1">
                <a:solidFill>
                  <a:srgbClr val="6F6F6F"/>
                </a:solidFill>
                <a:latin typeface="Arial"/>
              </a:rPr>
              <a:t>Common Terms</a:t>
            </a:r>
            <a:endParaRPr lang="en-CA" sz="395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1119960" y="1825560"/>
            <a:ext cx="10233000" cy="407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NVD</a:t>
            </a:r>
            <a:endParaRPr lang="en-CA" sz="280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National Vulnerability Database</a:t>
            </a:r>
            <a:endParaRPr lang="en-CA" sz="2400" b="0" strike="noStrike" spc="-1">
              <a:solidFill>
                <a:srgbClr val="000000"/>
              </a:solidFill>
              <a:latin typeface="Arial"/>
            </a:endParaRPr>
          </a:p>
          <a:p>
            <a:pPr marL="771480" lvl="2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50" b="0" strike="noStrike" spc="-1">
                <a:solidFill>
                  <a:srgbClr val="000000"/>
                </a:solidFill>
                <a:latin typeface="Arial"/>
                <a:ea typeface="Arial"/>
              </a:rPr>
              <a:t>Common Vulnerabilities and Exposures (CVE)</a:t>
            </a:r>
            <a:endParaRPr lang="en-CA" sz="205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CA" sz="205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How can this help us?</a:t>
            </a:r>
            <a:endParaRPr lang="en-CA" sz="240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Can we be proactive?</a:t>
            </a:r>
            <a:endParaRPr lang="en-CA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sldNum" idx="20"/>
          </p:nvPr>
        </p:nvSpPr>
        <p:spPr>
          <a:xfrm>
            <a:off x="10398960" y="6356520"/>
            <a:ext cx="954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810" b="0" strike="noStrike" spc="-1">
                <a:solidFill>
                  <a:srgbClr val="D9D9D9"/>
                </a:solidFill>
                <a:latin typeface="Arial"/>
                <a:ea typeface="Microsoft YaHe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C8D5A6A-0AE0-4190-9DA0-AF4B00098926}" type="slidenum">
              <a:rPr lang="en-US" sz="810" b="0" strike="noStrike" spc="-1">
                <a:solidFill>
                  <a:srgbClr val="D9D9D9"/>
                </a:solidFill>
                <a:latin typeface="Arial"/>
                <a:ea typeface="Microsoft YaHei"/>
              </a:rPr>
              <a:t>16</a:t>
            </a:fld>
            <a:endParaRPr lang="en-CA" sz="81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23" name="Picture 222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49720" y="5659560"/>
            <a:ext cx="729360" cy="72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00"/>
    </mc:Choice>
    <mc:Fallback xmlns:p15="http://schemas.microsoft.com/office/powerpoint/2012/main" xmlns="">
      <p:transition spd="slow" advTm="6800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25" restart="whenNotActive" fill="hold" nodeType="interactiveSeq">
                <p:stCondLst>
                  <p:cond evt="onClick" delay="0">
                    <p:tgtEl>
                      <p:spTgt spid="223"/>
                    </p:tgtEl>
                  </p:cond>
                </p:stCondLst>
                <p:childTnLst>
                  <p:par>
                    <p:cTn id="26" fill="hold">
                      <p:stCondLst>
                        <p:cond evt="onClick" delay="0">
                          <p:tgtEl>
                            <p:spTgt spid="223"/>
                          </p:tgtEl>
                        </p:cond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" fill="hold"/>
                                        <p:tgtEl>
                                          <p:spTgt spid="2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959" b="0" strike="noStrike" spc="-1">
                <a:solidFill>
                  <a:srgbClr val="6F6F6F"/>
                </a:solidFill>
                <a:latin typeface="Arial"/>
              </a:rPr>
              <a:t>Common Terms</a:t>
            </a:r>
            <a:endParaRPr lang="en-CA" sz="395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1119960" y="1825560"/>
            <a:ext cx="10233000" cy="407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Data Loss Prevention (DLP)</a:t>
            </a:r>
            <a:endParaRPr lang="en-CA" sz="280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Software designed to detect data leaks or breaches</a:t>
            </a:r>
            <a:endParaRPr lang="en-CA" sz="2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CA" sz="2400" b="0" strike="noStrike" spc="-1">
              <a:solidFill>
                <a:srgbClr val="000000"/>
              </a:solidFill>
              <a:latin typeface="Arial"/>
            </a:endParaRPr>
          </a:p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Intrusion Detection /Prevention System (IDS/IPS)</a:t>
            </a:r>
            <a:endParaRPr lang="en-CA" sz="280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Located behind the firewall on protected network</a:t>
            </a:r>
            <a:endParaRPr lang="en-CA" sz="240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Detect and log abnormal traffic based on programmed signatures (data pattern)</a:t>
            </a:r>
            <a:endParaRPr lang="en-CA" sz="240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Response capability based on signature = IPS</a:t>
            </a:r>
            <a:endParaRPr lang="en-CA" sz="2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CA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sldNum" idx="21"/>
          </p:nvPr>
        </p:nvSpPr>
        <p:spPr>
          <a:xfrm>
            <a:off x="10398960" y="6356520"/>
            <a:ext cx="954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810" b="0" strike="noStrike" spc="-1">
                <a:solidFill>
                  <a:srgbClr val="D9D9D9"/>
                </a:solidFill>
                <a:latin typeface="Arial"/>
                <a:ea typeface="Microsoft YaHe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3D0E290-C675-4F39-BEC7-C67D2294F80C}" type="slidenum">
              <a:rPr lang="en-US" sz="810" b="0" strike="noStrike" spc="-1">
                <a:solidFill>
                  <a:srgbClr val="D9D9D9"/>
                </a:solidFill>
                <a:latin typeface="Arial"/>
                <a:ea typeface="Microsoft YaHei"/>
              </a:rPr>
              <a:t>17</a:t>
            </a:fld>
            <a:endParaRPr lang="en-CA" sz="81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27" name="Picture 226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6240" y="5492160"/>
            <a:ext cx="729360" cy="72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000"/>
    </mc:Choice>
    <mc:Fallback xmlns:p15="http://schemas.microsoft.com/office/powerpoint/2012/main" xmlns="">
      <p:transition spd="slow" advTm="14000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31" restart="whenNotActive" fill="hold" nodeType="interactiveSeq">
                <p:stCondLst>
                  <p:cond evt="onClick" delay="0">
                    <p:tgtEl>
                      <p:spTgt spid="227"/>
                    </p:tgtEl>
                  </p:cond>
                </p:stCondLst>
                <p:childTnLst>
                  <p:par>
                    <p:cTn id="32" fill="hold">
                      <p:stCondLst>
                        <p:cond evt="onClick" delay="0">
                          <p:tgtEl>
                            <p:spTgt spid="227"/>
                          </p:tgtEl>
                        </p:cond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959" b="0" strike="noStrike" spc="-1">
                <a:solidFill>
                  <a:srgbClr val="6F6F6F"/>
                </a:solidFill>
                <a:latin typeface="Arial"/>
              </a:rPr>
              <a:t>Common Terms</a:t>
            </a:r>
            <a:endParaRPr lang="en-CA" sz="395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1119960" y="1825560"/>
            <a:ext cx="10233000" cy="407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Firewall</a:t>
            </a:r>
            <a:endParaRPr lang="en-CA" sz="280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Device (implemented in software or hardware) at network perimeter which will filter out  traffic as programmed by administrator</a:t>
            </a:r>
            <a:endParaRPr lang="en-CA" sz="240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What does a firewall </a:t>
            </a:r>
            <a:r>
              <a:rPr lang="en-US" sz="2400" b="1" strike="noStrike" spc="-1">
                <a:solidFill>
                  <a:srgbClr val="000000"/>
                </a:solidFill>
                <a:latin typeface="Arial"/>
              </a:rPr>
              <a:t>not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 protect against?</a:t>
            </a:r>
            <a:endParaRPr lang="en-CA" sz="2400" b="0" strike="noStrike" spc="-1">
              <a:solidFill>
                <a:srgbClr val="000000"/>
              </a:solidFill>
              <a:latin typeface="Arial"/>
            </a:endParaRPr>
          </a:p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Web Content Filtering</a:t>
            </a:r>
            <a:endParaRPr lang="en-CA" sz="280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Originally used for stopping people from getting to specific websites or limiting inappropriate content getting to children</a:t>
            </a:r>
            <a:endParaRPr lang="en-CA" sz="240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Now often used to block malware</a:t>
            </a:r>
            <a:endParaRPr lang="en-CA" sz="2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CA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sldNum" idx="22"/>
          </p:nvPr>
        </p:nvSpPr>
        <p:spPr>
          <a:xfrm>
            <a:off x="10398960" y="6356520"/>
            <a:ext cx="954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810" b="0" strike="noStrike" spc="-1">
                <a:solidFill>
                  <a:srgbClr val="D9D9D9"/>
                </a:solidFill>
                <a:latin typeface="Arial"/>
                <a:ea typeface="Microsoft YaHe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8277F68-90CD-4B85-933B-1FA8739C5B09}" type="slidenum">
              <a:rPr lang="en-US" sz="810" b="0" strike="noStrike" spc="-1">
                <a:solidFill>
                  <a:srgbClr val="D9D9D9"/>
                </a:solidFill>
                <a:latin typeface="Arial"/>
                <a:ea typeface="Microsoft YaHei"/>
              </a:rPr>
              <a:t>18</a:t>
            </a:fld>
            <a:endParaRPr lang="en-CA" sz="81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31" name="Picture 230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98880" y="5735160"/>
            <a:ext cx="729360" cy="72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000"/>
    </mc:Choice>
    <mc:Fallback xmlns:p15="http://schemas.microsoft.com/office/powerpoint/2012/main" xmlns="">
      <p:transition spd="slow" advTm="11900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35" restart="whenNotActive" fill="hold" nodeType="interactiveSeq">
                <p:stCondLst>
                  <p:cond evt="onClick" delay="0">
                    <p:tgtEl>
                      <p:spTgt spid="231"/>
                    </p:tgtEl>
                  </p:cond>
                </p:stCondLst>
                <p:childTnLst>
                  <p:par>
                    <p:cTn id="36" fill="hold">
                      <p:stCondLst>
                        <p:cond evt="onClick" delay="0">
                          <p:tgtEl>
                            <p:spTgt spid="231"/>
                          </p:tgtEl>
                        </p:cond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" fill="hold"/>
                                        <p:tgtEl>
                                          <p:spTgt spid="2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959" b="0" strike="noStrike" spc="-1">
                <a:solidFill>
                  <a:srgbClr val="6F6F6F"/>
                </a:solidFill>
                <a:latin typeface="Arial"/>
              </a:rPr>
              <a:t>Common Terms</a:t>
            </a:r>
            <a:endParaRPr lang="en-CA" sz="395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1119960" y="1825560"/>
            <a:ext cx="10233000" cy="407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80" b="0" strike="noStrike" spc="-1">
                <a:solidFill>
                  <a:srgbClr val="000000"/>
                </a:solidFill>
                <a:latin typeface="Arial"/>
              </a:rPr>
              <a:t>Blacklist</a:t>
            </a:r>
            <a:endParaRPr lang="en-CA" sz="2880" b="0" strike="noStrike" spc="-1">
              <a:solidFill>
                <a:srgbClr val="000000"/>
              </a:solidFill>
              <a:latin typeface="Arial"/>
            </a:endParaRPr>
          </a:p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80" b="0" strike="noStrike" spc="-1">
                <a:solidFill>
                  <a:srgbClr val="000000"/>
                </a:solidFill>
                <a:latin typeface="Arial"/>
              </a:rPr>
              <a:t>Whitelist</a:t>
            </a:r>
            <a:endParaRPr lang="en-CA" sz="288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520" b="0" strike="noStrike" spc="-1">
                <a:solidFill>
                  <a:srgbClr val="000000"/>
                </a:solidFill>
                <a:latin typeface="Arial"/>
              </a:rPr>
              <a:t>How can these be useful?</a:t>
            </a:r>
            <a:endParaRPr lang="en-CA" sz="252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520" b="0" strike="noStrike" spc="-1">
                <a:solidFill>
                  <a:srgbClr val="000000"/>
                </a:solidFill>
                <a:latin typeface="Arial"/>
              </a:rPr>
              <a:t>Limitations? How do hackers get around these?</a:t>
            </a:r>
            <a:endParaRPr lang="en-CA" sz="252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sldNum" idx="23"/>
          </p:nvPr>
        </p:nvSpPr>
        <p:spPr>
          <a:xfrm>
            <a:off x="10398960" y="6356520"/>
            <a:ext cx="954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810" b="0" strike="noStrike" spc="-1">
                <a:solidFill>
                  <a:srgbClr val="D9D9D9"/>
                </a:solidFill>
                <a:latin typeface="Arial"/>
                <a:ea typeface="Microsoft YaHe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37E6F81-38C0-4AB7-90A6-2EC7EC3AD5E0}" type="slidenum">
              <a:rPr lang="en-US" sz="810" b="0" strike="noStrike" spc="-1">
                <a:solidFill>
                  <a:srgbClr val="D9D9D9"/>
                </a:solidFill>
                <a:latin typeface="Arial"/>
                <a:ea typeface="Microsoft YaHei"/>
              </a:rPr>
              <a:t>19</a:t>
            </a:fld>
            <a:endParaRPr lang="en-CA" sz="81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35" name="Picture 234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03720" y="5199120"/>
            <a:ext cx="729360" cy="72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000"/>
    </mc:Choice>
    <mc:Fallback xmlns:p15="http://schemas.microsoft.com/office/powerpoint/2012/main" xmlns="">
      <p:transition spd="slow" advTm="8600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23" restart="whenNotActive" fill="hold" nodeType="interactiveSeq">
                <p:stCondLst>
                  <p:cond evt="onClick" delay="0">
                    <p:tgtEl>
                      <p:spTgt spid="235"/>
                    </p:tgtEl>
                  </p:cond>
                </p:stCondLst>
                <p:childTnLst>
                  <p:par>
                    <p:cTn id="24" fill="hold">
                      <p:stCondLst>
                        <p:cond evt="onClick" delay="0">
                          <p:tgtEl>
                            <p:spTgt spid="235"/>
                          </p:tgtEl>
                        </p:cond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" fill="hold"/>
                                        <p:tgtEl>
                                          <p:spTgt spid="2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959" b="0" strike="noStrike" spc="-1">
                <a:solidFill>
                  <a:srgbClr val="6F6F6F"/>
                </a:solidFill>
                <a:latin typeface="Arial"/>
              </a:rPr>
              <a:t>Professor</a:t>
            </a:r>
            <a:endParaRPr lang="en-CA" sz="395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1119960" y="1825560"/>
            <a:ext cx="10233000" cy="407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50" b="1" strike="noStrike" spc="-1" dirty="0">
                <a:solidFill>
                  <a:srgbClr val="000000"/>
                </a:solidFill>
                <a:latin typeface="Arial"/>
              </a:rPr>
              <a:t>Mohammed Ali</a:t>
            </a:r>
            <a:endParaRPr lang="en-CA" sz="2850" b="0" strike="noStrike" spc="-1" dirty="0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500" b="0" u="sng" strike="noStrike" spc="-1" dirty="0">
                <a:solidFill>
                  <a:srgbClr val="CC9900"/>
                </a:solidFill>
                <a:uFillTx/>
                <a:latin typeface="Arial"/>
                <a:hlinkClick r:id="rId4"/>
              </a:rPr>
              <a:t>mali@fanshaweonline.ca</a:t>
            </a:r>
            <a:endParaRPr lang="en-US" sz="2500" b="0" u="sng" strike="noStrike" spc="-1" dirty="0">
              <a:solidFill>
                <a:srgbClr val="CC9900"/>
              </a:solidFill>
              <a:uFillTx/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endParaRPr lang="en-US" sz="2500" u="sng" spc="-1" dirty="0">
              <a:solidFill>
                <a:srgbClr val="CC99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500" b="0" u="sng" strike="noStrike" spc="-1" dirty="0">
                <a:solidFill>
                  <a:srgbClr val="CC9900"/>
                </a:solidFill>
                <a:latin typeface="Arial"/>
              </a:rPr>
              <a:t>Western University Graduate in Software Engineering</a:t>
            </a: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500" b="0" u="sng" strike="noStrike" spc="-1" dirty="0">
                <a:solidFill>
                  <a:srgbClr val="CC9900"/>
                </a:solidFill>
                <a:latin typeface="Arial"/>
              </a:rPr>
              <a:t>Software Engineering in the banking sector</a:t>
            </a:r>
            <a:r>
              <a:rPr lang="en-US" sz="2500" u="sng" spc="-1" dirty="0">
                <a:solidFill>
                  <a:srgbClr val="CC9900"/>
                </a:solidFill>
                <a:latin typeface="Arial"/>
              </a:rPr>
              <a:t> </a:t>
            </a: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endParaRPr lang="en-CA" sz="25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CA" sz="252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10"/>
          </p:nvPr>
        </p:nvSpPr>
        <p:spPr>
          <a:xfrm>
            <a:off x="10398960" y="6356520"/>
            <a:ext cx="954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810" b="0" strike="noStrike" spc="-1">
                <a:solidFill>
                  <a:srgbClr val="D9D9D9"/>
                </a:solidFill>
                <a:latin typeface="Arial"/>
                <a:ea typeface="Microsoft YaHe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01EF13E-393B-4FE5-894B-A1729A5BA4DC}" type="slidenum">
              <a:rPr lang="en-US" sz="810" b="0" strike="noStrike" spc="-1">
                <a:solidFill>
                  <a:srgbClr val="D9D9D9"/>
                </a:solidFill>
                <a:latin typeface="Arial"/>
                <a:ea typeface="Microsoft YaHei"/>
              </a:rPr>
              <a:t>2</a:t>
            </a:fld>
            <a:endParaRPr lang="en-CA" sz="81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70" name="Picture 169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46280" y="5257800"/>
            <a:ext cx="729360" cy="72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000"/>
    </mc:Choice>
    <mc:Fallback xmlns:p15="http://schemas.microsoft.com/office/powerpoint/2012/main" xmlns="">
      <p:transition spd="slow" advTm="106000"/>
    </mc:Fallback>
  </mc:AlternateContent>
  <p:timing>
    <p:tnLst>
      <p:par>
        <p:cTn id="1" dur="indefinite" restart="never" nodeType="tmRoot">
          <p:childTnLst>
            <p:seq>
              <p:cTn id="2" restart="whenNotActive" fill="hold" nodeType="interactiveSeq">
                <p:stCondLst>
                  <p:cond evt="onClick" delay="0">
                    <p:tgtEl>
                      <p:spTgt spid="170"/>
                    </p:tgtEl>
                  </p:cond>
                </p:stCondLst>
                <p:childTnLst>
                  <p:par>
                    <p:cTn id="3" fill="hold">
                      <p:stCondLst>
                        <p:cond evt="onClick" delay="0">
                          <p:tgtEl>
                            <p:spTgt spid="170"/>
                          </p:tgtEl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A" sz="3959" b="0" strike="noStrike" spc="-1">
                <a:solidFill>
                  <a:srgbClr val="6F6F6F"/>
                </a:solidFill>
                <a:latin typeface="Arial"/>
              </a:rPr>
              <a:t>Security vs. Privacy?</a:t>
            </a:r>
            <a:endParaRPr lang="en-CA" sz="395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sldNum" idx="24"/>
          </p:nvPr>
        </p:nvSpPr>
        <p:spPr>
          <a:xfrm>
            <a:off x="10398960" y="6356520"/>
            <a:ext cx="954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810" b="0" strike="noStrike" spc="-1">
                <a:solidFill>
                  <a:srgbClr val="D9D9D9"/>
                </a:solidFill>
                <a:latin typeface="Arial"/>
                <a:ea typeface="Microsoft YaHe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20F9571-EEED-451C-B168-BA9E431C819E}" type="slidenum">
              <a:rPr lang="en-US" sz="810" b="0" strike="noStrike" spc="-1">
                <a:solidFill>
                  <a:srgbClr val="D9D9D9"/>
                </a:solidFill>
                <a:latin typeface="Arial"/>
                <a:ea typeface="Microsoft YaHei"/>
              </a:rPr>
              <a:t>20</a:t>
            </a:fld>
            <a:endParaRPr lang="en-CA" sz="81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38" name="Picture 2" descr="File:Prism slide 2.jpg">
            <a:hlinkClick r:id="rId5"/>
          </p:cNvPr>
          <p:cNvPicPr/>
          <p:nvPr/>
        </p:nvPicPr>
        <p:blipFill>
          <a:blip r:embed="rId6"/>
          <a:stretch/>
        </p:blipFill>
        <p:spPr>
          <a:xfrm>
            <a:off x="2209680" y="1371600"/>
            <a:ext cx="6019200" cy="4514040"/>
          </a:xfrm>
          <a:prstGeom prst="rect">
            <a:avLst/>
          </a:prstGeom>
          <a:ln w="0">
            <a:noFill/>
          </a:ln>
        </p:spPr>
      </p:pic>
      <p:pic>
        <p:nvPicPr>
          <p:cNvPr id="239" name="Picture 238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62400" y="5023440"/>
            <a:ext cx="729360" cy="72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:p15="http://schemas.microsoft.com/office/powerpoint/2012/main" xmlns="">
      <p:transition spd="slow" advTm="120000"/>
    </mc:Fallback>
  </mc:AlternateContent>
  <p:timing>
    <p:tnLst>
      <p:par>
        <p:cTn id="1" dur="indefinite" restart="never" nodeType="tmRoot">
          <p:childTnLst>
            <p:seq>
              <p:cTn id="2" restart="whenNotActive" fill="hold" nodeType="interactiveSeq">
                <p:stCondLst>
                  <p:cond evt="onClick" delay="0">
                    <p:tgtEl>
                      <p:spTgt spid="239"/>
                    </p:tgtEl>
                  </p:cond>
                </p:stCondLst>
                <p:childTnLst>
                  <p:par>
                    <p:cTn id="3" fill="hold">
                      <p:stCondLst>
                        <p:cond evt="onClick" delay="0">
                          <p:tgtEl>
                            <p:spTgt spid="239"/>
                          </p:tgtEl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959" b="0" strike="noStrike" spc="-1">
                <a:solidFill>
                  <a:srgbClr val="6F6F6F"/>
                </a:solidFill>
                <a:latin typeface="Arial"/>
              </a:rPr>
              <a:t>Hacker / Intruder Goals</a:t>
            </a:r>
            <a:endParaRPr lang="en-CA" sz="395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1119960" y="1825560"/>
            <a:ext cx="10233000" cy="407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</a:rPr>
              <a:t>Reconnaissance</a:t>
            </a:r>
            <a:endParaRPr lang="en-CA" sz="260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</a:rPr>
              <a:t>Scanning: determine assets on a network, services on a server</a:t>
            </a:r>
            <a:endParaRPr lang="en-CA" sz="220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</a:rPr>
              <a:t>Fingerprinting, determine OS and software</a:t>
            </a:r>
            <a:endParaRPr lang="en-CA" sz="220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</a:rPr>
              <a:t>Enumerating a network</a:t>
            </a:r>
            <a:endParaRPr lang="en-CA" sz="2200" b="0" strike="noStrike" spc="-1">
              <a:solidFill>
                <a:srgbClr val="000000"/>
              </a:solidFill>
              <a:latin typeface="Arial"/>
            </a:endParaRPr>
          </a:p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</a:rPr>
              <a:t>Exploit</a:t>
            </a:r>
            <a:endParaRPr lang="en-CA" sz="260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</a:rPr>
              <a:t>Steal and use information</a:t>
            </a:r>
            <a:endParaRPr lang="en-CA" sz="220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</a:rPr>
              <a:t>Destroy information</a:t>
            </a:r>
            <a:endParaRPr lang="en-CA" sz="220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</a:rPr>
              <a:t>Stop or slow down access</a:t>
            </a:r>
            <a:endParaRPr lang="en-CA" sz="220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</a:rPr>
              <a:t>Extortion</a:t>
            </a:r>
            <a:endParaRPr lang="en-CA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sldNum" idx="25"/>
          </p:nvPr>
        </p:nvSpPr>
        <p:spPr>
          <a:xfrm>
            <a:off x="10398960" y="6356520"/>
            <a:ext cx="954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810" b="0" strike="noStrike" spc="-1">
                <a:solidFill>
                  <a:srgbClr val="D9D9D9"/>
                </a:solidFill>
                <a:latin typeface="Arial"/>
                <a:ea typeface="Microsoft YaHe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E4D5D70-101D-42AB-8EBC-8016602B6E61}" type="slidenum">
              <a:rPr lang="en-US" sz="810" b="0" strike="noStrike" spc="-1">
                <a:solidFill>
                  <a:srgbClr val="D9D9D9"/>
                </a:solidFill>
                <a:latin typeface="Arial"/>
                <a:ea typeface="Microsoft YaHei"/>
              </a:rPr>
              <a:t>21</a:t>
            </a:fld>
            <a:endParaRPr lang="en-CA" sz="8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000"/>
    </mc:Choice>
    <mc:Fallback xmlns:p15="http://schemas.microsoft.com/office/powerpoint/2012/main" xmlns="">
      <p:transition spd="slow" advTm="11900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2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2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2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2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" dur="500" fill="hold"/>
                                        <p:tgtEl>
                                          <p:spTgt spid="2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2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959" b="0" strike="noStrike" spc="-1">
                <a:solidFill>
                  <a:srgbClr val="6F6F6F"/>
                </a:solidFill>
                <a:latin typeface="Arial"/>
              </a:rPr>
              <a:t>Hacker Motivation</a:t>
            </a:r>
            <a:endParaRPr lang="en-CA" sz="395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1119960" y="1825560"/>
            <a:ext cx="10233000" cy="407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7000"/>
          </a:bodyPr>
          <a:lstStyle/>
          <a:p>
            <a:pPr marL="149400" indent="-14940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</a:rPr>
              <a:t>Profit</a:t>
            </a:r>
            <a:endParaRPr lang="en-CA" sz="2600" b="0" strike="noStrike" spc="-1">
              <a:solidFill>
                <a:srgbClr val="000000"/>
              </a:solidFill>
              <a:latin typeface="Arial"/>
            </a:endParaRPr>
          </a:p>
          <a:p>
            <a:pPr marL="448560" lvl="1" indent="-14940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</a:rPr>
              <a:t>Use or sell stolen identities, information</a:t>
            </a:r>
            <a:endParaRPr lang="en-CA" sz="2200" b="0" strike="noStrike" spc="-1">
              <a:solidFill>
                <a:srgbClr val="000000"/>
              </a:solidFill>
              <a:latin typeface="Arial"/>
            </a:endParaRPr>
          </a:p>
          <a:p>
            <a:pPr marL="149400" indent="-14940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</a:rPr>
              <a:t>Revenge</a:t>
            </a:r>
            <a:endParaRPr lang="en-CA" sz="2600" b="0" strike="noStrike" spc="-1">
              <a:solidFill>
                <a:srgbClr val="000000"/>
              </a:solidFill>
              <a:latin typeface="Arial"/>
            </a:endParaRPr>
          </a:p>
          <a:p>
            <a:pPr marL="448560" lvl="1" indent="-14940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</a:rPr>
              <a:t>Terminated employees</a:t>
            </a:r>
            <a:endParaRPr lang="en-CA" sz="2200" b="0" strike="noStrike" spc="-1">
              <a:solidFill>
                <a:srgbClr val="000000"/>
              </a:solidFill>
              <a:latin typeface="Arial"/>
            </a:endParaRPr>
          </a:p>
          <a:p>
            <a:pPr marL="448560" lvl="1" indent="-14940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</a:rPr>
              <a:t>Rejected candidates</a:t>
            </a:r>
            <a:endParaRPr lang="en-CA" sz="2200" b="0" strike="noStrike" spc="-1">
              <a:solidFill>
                <a:srgbClr val="000000"/>
              </a:solidFill>
              <a:latin typeface="Arial"/>
            </a:endParaRPr>
          </a:p>
          <a:p>
            <a:pPr marL="448560" lvl="1" indent="-14940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</a:rPr>
              <a:t>Political motivation</a:t>
            </a:r>
            <a:endParaRPr lang="en-CA" sz="2200" b="0" strike="noStrike" spc="-1">
              <a:solidFill>
                <a:srgbClr val="000000"/>
              </a:solidFill>
              <a:latin typeface="Arial"/>
            </a:endParaRPr>
          </a:p>
          <a:p>
            <a:pPr marL="149400" indent="-14940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</a:rPr>
              <a:t>Challenge</a:t>
            </a:r>
            <a:endParaRPr lang="en-CA" sz="2600" b="0" strike="noStrike" spc="-1">
              <a:solidFill>
                <a:srgbClr val="000000"/>
              </a:solidFill>
              <a:latin typeface="Arial"/>
            </a:endParaRPr>
          </a:p>
          <a:p>
            <a:pPr marL="448560" lvl="1" indent="-14940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</a:rPr>
              <a:t>Test company, government</a:t>
            </a:r>
            <a:endParaRPr lang="en-CA" sz="2200" b="0" strike="noStrike" spc="-1">
              <a:solidFill>
                <a:srgbClr val="000000"/>
              </a:solidFill>
              <a:latin typeface="Arial"/>
            </a:endParaRPr>
          </a:p>
          <a:p>
            <a:pPr marL="448560" lvl="1" indent="-14940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</a:rPr>
              <a:t>Prove superior skill</a:t>
            </a:r>
            <a:endParaRPr lang="en-CA" sz="2200" b="0" strike="noStrike" spc="-1">
              <a:solidFill>
                <a:srgbClr val="000000"/>
              </a:solidFill>
              <a:latin typeface="Arial"/>
            </a:endParaRPr>
          </a:p>
          <a:p>
            <a:pPr marL="149400" indent="-14940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</a:rPr>
              <a:t>Vandalism</a:t>
            </a:r>
            <a:endParaRPr lang="en-CA" sz="2600" b="0" strike="noStrike" spc="-1">
              <a:solidFill>
                <a:srgbClr val="000000"/>
              </a:solidFill>
              <a:latin typeface="Arial"/>
            </a:endParaRPr>
          </a:p>
          <a:p>
            <a:pPr marL="448560" lvl="1" indent="-14940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</a:rPr>
              <a:t>Web site defaced</a:t>
            </a:r>
            <a:endParaRPr lang="en-CA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sldNum" idx="26"/>
          </p:nvPr>
        </p:nvSpPr>
        <p:spPr>
          <a:xfrm>
            <a:off x="10398960" y="6356520"/>
            <a:ext cx="954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810" b="0" strike="noStrike" spc="-1">
                <a:solidFill>
                  <a:srgbClr val="D9D9D9"/>
                </a:solidFill>
                <a:latin typeface="Arial"/>
                <a:ea typeface="Microsoft YaHe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FEB7436-3962-4B2A-AB3B-EEF10B1B9845}" type="slidenum">
              <a:rPr lang="en-US" sz="810" b="0" strike="noStrike" spc="-1">
                <a:solidFill>
                  <a:srgbClr val="D9D9D9"/>
                </a:solidFill>
                <a:latin typeface="Arial"/>
                <a:ea typeface="Microsoft YaHei"/>
              </a:rPr>
              <a:t>22</a:t>
            </a:fld>
            <a:endParaRPr lang="en-CA" sz="81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46" name="Picture 245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48920" y="5676480"/>
            <a:ext cx="729360" cy="72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00"/>
    </mc:Choice>
    <mc:Fallback xmlns:p15="http://schemas.microsoft.com/office/powerpoint/2012/main" xmlns="">
      <p:transition spd="slow" advTm="7200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1000" fill="hold"/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1000" fill="hold"/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1000" fill="hold"/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1000" fill="hold"/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1000" fill="hold"/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1000" fill="hold"/>
                                        <p:tgtEl>
                                          <p:spTgt spid="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1000" fill="hold"/>
                                        <p:tgtEl>
                                          <p:spTgt spid="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1000" fill="hold"/>
                                        <p:tgtEl>
                                          <p:spTgt spid="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1000" fill="hold"/>
                                        <p:tgtEl>
                                          <p:spTgt spid="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1000" fill="hold"/>
                                        <p:tgtEl>
                                          <p:spTgt spid="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" dur="1000" fill="hold"/>
                                        <p:tgtEl>
                                          <p:spTgt spid="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1000" fill="hold"/>
                                        <p:tgtEl>
                                          <p:spTgt spid="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1000" fill="hold"/>
                                        <p:tgtEl>
                                          <p:spTgt spid="2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1000" fill="hold"/>
                                        <p:tgtEl>
                                          <p:spTgt spid="2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3" dur="1000" fill="hold"/>
                                        <p:tgtEl>
                                          <p:spTgt spid="2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" dur="1000" fill="hold"/>
                                        <p:tgtEl>
                                          <p:spTgt spid="2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65" restart="whenNotActive" fill="hold" nodeType="interactiveSeq">
                <p:stCondLst>
                  <p:cond evt="onClick" delay="0">
                    <p:tgtEl>
                      <p:spTgt spid="246"/>
                    </p:tgtEl>
                  </p:cond>
                </p:stCondLst>
                <p:childTnLst>
                  <p:par>
                    <p:cTn id="66" fill="hold">
                      <p:stCondLst>
                        <p:cond evt="onClick" delay="0">
                          <p:tgtEl>
                            <p:spTgt spid="246"/>
                          </p:tgtEl>
                        </p:cond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1" fill="hold"/>
                                        <p:tgtEl>
                                          <p:spTgt spid="2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959" b="0" strike="noStrike" spc="-1">
                <a:solidFill>
                  <a:srgbClr val="6F6F6F"/>
                </a:solidFill>
                <a:latin typeface="Arial"/>
              </a:rPr>
              <a:t>End of Part 1</a:t>
            </a:r>
            <a:endParaRPr lang="en-CA" sz="3959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8" name="Picture 247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26720" y="4998240"/>
            <a:ext cx="729360" cy="729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416F4D0-C098-464D-988D-0252E051EF4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"/>
    </mc:Choice>
    <mc:Fallback xmlns:p15="http://schemas.microsoft.com/office/powerpoint/2012/main" xmlns="">
      <p:transition spd="slow" advTm="12000"/>
    </mc:Fallback>
  </mc:AlternateContent>
  <p:timing>
    <p:tnLst>
      <p:par>
        <p:cTn id="1" dur="indefinite" restart="never" nodeType="tmRoot">
          <p:childTnLst>
            <p:seq>
              <p:cTn id="2" restart="whenNotActive" fill="hold" nodeType="interactiveSeq">
                <p:stCondLst>
                  <p:cond evt="onClick" delay="0">
                    <p:tgtEl>
                      <p:spTgt spid="248"/>
                    </p:tgtEl>
                  </p:cond>
                </p:stCondLst>
                <p:childTnLst>
                  <p:par>
                    <p:cTn id="3" fill="hold">
                      <p:stCondLst>
                        <p:cond evt="onClick" delay="0">
                          <p:tgtEl>
                            <p:spTgt spid="248"/>
                          </p:tgtEl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Num" idx="27"/>
          </p:nvPr>
        </p:nvSpPr>
        <p:spPr>
          <a:xfrm>
            <a:off x="11476080" y="6356520"/>
            <a:ext cx="71532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810" b="0" strike="noStrike" spc="-1">
                <a:solidFill>
                  <a:srgbClr val="D9D9D9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1F260D5-871C-4659-83DE-27D4376C63D0}" type="slidenum">
              <a:rPr lang="en-US" sz="810" b="0" strike="noStrike" spc="-1">
                <a:solidFill>
                  <a:srgbClr val="D9D9D9"/>
                </a:solidFill>
                <a:latin typeface="Arial"/>
              </a:rPr>
              <a:t>24</a:t>
            </a:fld>
            <a:endParaRPr lang="en-CA" sz="8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959" b="0" strike="noStrike" spc="-1">
                <a:solidFill>
                  <a:srgbClr val="6F6F6F"/>
                </a:solidFill>
                <a:latin typeface="Arial"/>
              </a:rPr>
              <a:t>References</a:t>
            </a:r>
            <a:endParaRPr lang="en-CA" sz="395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1119960" y="1825560"/>
            <a:ext cx="10233000" cy="407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sng" strike="noStrike" spc="-1">
                <a:solidFill>
                  <a:srgbClr val="CC9900"/>
                </a:solidFill>
                <a:uFillTx/>
                <a:latin typeface="Arial"/>
                <a:hlinkClick r:id="rId2"/>
              </a:rPr>
              <a:t>www.cert.org</a:t>
            </a:r>
            <a:endParaRPr lang="en-CA" sz="2400" b="0" strike="noStrike" spc="-1">
              <a:solidFill>
                <a:srgbClr val="000000"/>
              </a:solidFill>
              <a:latin typeface="Arial"/>
            </a:endParaRPr>
          </a:p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sng" strike="noStrike" spc="-1">
                <a:solidFill>
                  <a:srgbClr val="CC9900"/>
                </a:solidFill>
                <a:uFillTx/>
                <a:latin typeface="Arial"/>
                <a:hlinkClick r:id="rId3"/>
              </a:rPr>
              <a:t>www.us-cert.gov</a:t>
            </a:r>
            <a:endParaRPr lang="en-CA" sz="2400" b="0" strike="noStrike" spc="-1">
              <a:solidFill>
                <a:srgbClr val="000000"/>
              </a:solidFill>
              <a:latin typeface="Arial"/>
            </a:endParaRPr>
          </a:p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sng" strike="noStrike" spc="-1">
                <a:solidFill>
                  <a:srgbClr val="CC9900"/>
                </a:solidFill>
                <a:uFillTx/>
                <a:latin typeface="Arial"/>
                <a:hlinkClick r:id="rId4"/>
              </a:rPr>
              <a:t>www.sans.org</a:t>
            </a:r>
            <a:endParaRPr lang="en-CA" sz="2400" b="0" strike="noStrike" spc="-1">
              <a:solidFill>
                <a:srgbClr val="000000"/>
              </a:solidFill>
              <a:latin typeface="Arial"/>
            </a:endParaRPr>
          </a:p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sng" strike="noStrike" spc="-1">
                <a:solidFill>
                  <a:srgbClr val="CC9900"/>
                </a:solidFill>
                <a:uFillTx/>
                <a:latin typeface="Arial"/>
                <a:hlinkClick r:id="rId5"/>
              </a:rPr>
              <a:t>www.securityspace.com</a:t>
            </a:r>
            <a:endParaRPr lang="en-CA" sz="2400" b="0" strike="noStrike" spc="-1">
              <a:solidFill>
                <a:srgbClr val="000000"/>
              </a:solidFill>
              <a:latin typeface="Arial"/>
            </a:endParaRPr>
          </a:p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sng" strike="noStrike" spc="-1">
                <a:solidFill>
                  <a:srgbClr val="CC9900"/>
                </a:solidFill>
                <a:uFillTx/>
                <a:latin typeface="Arial"/>
                <a:hlinkClick r:id="rId6"/>
              </a:rPr>
              <a:t>www.wikipedia.org</a:t>
            </a:r>
            <a:endParaRPr lang="en-CA" sz="2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675"/>
              </a:spcBef>
              <a:buNone/>
              <a:tabLst>
                <a:tab pos="0" algn="l"/>
              </a:tabLst>
            </a:pPr>
            <a:endParaRPr lang="en-CA" sz="2400" b="0" strike="noStrike" spc="-1">
              <a:solidFill>
                <a:srgbClr val="000000"/>
              </a:solidFill>
              <a:latin typeface="Arial"/>
            </a:endParaRPr>
          </a:p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u="sng" strike="noStrike" spc="-1">
                <a:solidFill>
                  <a:srgbClr val="CC9900"/>
                </a:solidFill>
                <a:uFillTx/>
                <a:latin typeface="Arial"/>
                <a:hlinkClick r:id="rId7"/>
              </a:rPr>
              <a:t>www.userfriendly.org</a:t>
            </a:r>
            <a:endParaRPr lang="en-CA" sz="2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675"/>
              </a:spcBef>
              <a:buNone/>
              <a:tabLst>
                <a:tab pos="0" algn="l"/>
              </a:tabLst>
            </a:pPr>
            <a:endParaRPr lang="en-CA" sz="288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sldNum" idx="28"/>
          </p:nvPr>
        </p:nvSpPr>
        <p:spPr>
          <a:xfrm>
            <a:off x="10398960" y="6356520"/>
            <a:ext cx="954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810" b="0" strike="noStrike" spc="-1">
                <a:solidFill>
                  <a:srgbClr val="D9D9D9"/>
                </a:solidFill>
                <a:latin typeface="Arial"/>
                <a:ea typeface="Microsoft YaHe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F7C70A3-15B1-4699-9721-A2393076350A}" type="slidenum">
              <a:rPr lang="en-US" sz="810" b="0" strike="noStrike" spc="-1">
                <a:solidFill>
                  <a:srgbClr val="D9D9D9"/>
                </a:solidFill>
                <a:latin typeface="Arial"/>
                <a:ea typeface="Microsoft YaHei"/>
              </a:rPr>
              <a:t>25</a:t>
            </a:fld>
            <a:endParaRPr lang="en-CA" sz="8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959" b="0" strike="noStrike" spc="-1">
                <a:solidFill>
                  <a:srgbClr val="6F6F6F"/>
                </a:solidFill>
                <a:latin typeface="Arial"/>
              </a:rPr>
              <a:t>Week 1 Objectives</a:t>
            </a:r>
            <a:endParaRPr lang="en-CA" sz="395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1119960" y="1825560"/>
            <a:ext cx="10233000" cy="407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80" b="0" strike="noStrike" spc="-1">
                <a:solidFill>
                  <a:srgbClr val="000000"/>
                </a:solidFill>
                <a:latin typeface="Arial"/>
              </a:rPr>
              <a:t>Introduction</a:t>
            </a:r>
            <a:endParaRPr lang="en-CA" sz="2880" b="0" strike="noStrike" spc="-1">
              <a:solidFill>
                <a:srgbClr val="000000"/>
              </a:solidFill>
              <a:latin typeface="Arial"/>
            </a:endParaRPr>
          </a:p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80" b="0" strike="noStrike" spc="-1">
                <a:solidFill>
                  <a:srgbClr val="000000"/>
                </a:solidFill>
                <a:latin typeface="Arial"/>
              </a:rPr>
              <a:t>Course Information Sheet</a:t>
            </a:r>
            <a:endParaRPr lang="en-CA" sz="2880" b="0" strike="noStrike" spc="-1">
              <a:solidFill>
                <a:srgbClr val="000000"/>
              </a:solidFill>
              <a:latin typeface="Arial"/>
            </a:endParaRPr>
          </a:p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80" b="0" strike="noStrike" spc="-1">
                <a:solidFill>
                  <a:srgbClr val="000000"/>
                </a:solidFill>
                <a:latin typeface="Arial"/>
              </a:rPr>
              <a:t>Course Plan</a:t>
            </a:r>
            <a:endParaRPr lang="en-CA" sz="2880" b="0" strike="noStrike" spc="-1">
              <a:solidFill>
                <a:srgbClr val="000000"/>
              </a:solidFill>
              <a:latin typeface="Arial"/>
            </a:endParaRPr>
          </a:p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80" b="0" strike="noStrike" spc="-1">
                <a:solidFill>
                  <a:srgbClr val="000000"/>
                </a:solidFill>
                <a:latin typeface="Arial"/>
              </a:rPr>
              <a:t>Key Concepts</a:t>
            </a:r>
            <a:endParaRPr lang="en-CA" sz="288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520" b="0" strike="noStrike" spc="-1">
                <a:solidFill>
                  <a:srgbClr val="000000"/>
                </a:solidFill>
                <a:latin typeface="Arial"/>
              </a:rPr>
              <a:t>This course presents security concepts from a software developer’s perspective</a:t>
            </a:r>
            <a:endParaRPr lang="en-CA" sz="252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675"/>
              </a:spcBef>
              <a:buNone/>
              <a:tabLst>
                <a:tab pos="0" algn="l"/>
              </a:tabLst>
            </a:pPr>
            <a:endParaRPr lang="en-CA" sz="288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11"/>
          </p:nvPr>
        </p:nvSpPr>
        <p:spPr>
          <a:xfrm>
            <a:off x="10398960" y="6356520"/>
            <a:ext cx="954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810" b="0" strike="noStrike" spc="-1">
                <a:solidFill>
                  <a:srgbClr val="D9D9D9"/>
                </a:solidFill>
                <a:latin typeface="Arial"/>
                <a:ea typeface="Microsoft YaHe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D2F4C2E-956F-4E01-B57A-BABAE96D8C8E}" type="slidenum">
              <a:rPr lang="en-US" sz="810" b="0" strike="noStrike" spc="-1">
                <a:solidFill>
                  <a:srgbClr val="D9D9D9"/>
                </a:solidFill>
                <a:latin typeface="Arial"/>
                <a:ea typeface="Microsoft YaHei"/>
              </a:rPr>
              <a:t>3</a:t>
            </a:fld>
            <a:endParaRPr lang="en-CA" sz="81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75" name="Picture 174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12800" y="5408640"/>
            <a:ext cx="729360" cy="72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00"/>
    </mc:Choice>
    <mc:Fallback xmlns:p15="http://schemas.microsoft.com/office/powerpoint/2012/main" xmlns="">
      <p:transition spd="slow" advTm="36000"/>
    </mc:Fallback>
  </mc:AlternateContent>
  <p:timing>
    <p:tnLst>
      <p:par>
        <p:cTn id="1" dur="indefinite" restart="never" nodeType="tmRoot">
          <p:childTnLst>
            <p:seq>
              <p:cTn id="2" restart="whenNotActive" fill="hold" nodeType="interactiveSeq">
                <p:stCondLst>
                  <p:cond evt="onClick" delay="0">
                    <p:tgtEl>
                      <p:spTgt spid="175"/>
                    </p:tgtEl>
                  </p:cond>
                </p:stCondLst>
                <p:childTnLst>
                  <p:par>
                    <p:cTn id="3" fill="hold">
                      <p:stCondLst>
                        <p:cond evt="onClick" delay="0">
                          <p:tgtEl>
                            <p:spTgt spid="175"/>
                          </p:tgtEl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959" b="0" strike="noStrike" spc="-1">
                <a:solidFill>
                  <a:srgbClr val="6F6F6F"/>
                </a:solidFill>
                <a:latin typeface="Arial"/>
              </a:rPr>
              <a:t>Course Resources</a:t>
            </a:r>
            <a:endParaRPr lang="en-CA" sz="395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1119960" y="1825560"/>
            <a:ext cx="10233000" cy="407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80" b="0" strike="noStrike" spc="-1">
                <a:solidFill>
                  <a:srgbClr val="000000"/>
                </a:solidFill>
                <a:latin typeface="Arial"/>
              </a:rPr>
              <a:t>FanshaweOnline</a:t>
            </a:r>
            <a:endParaRPr lang="en-CA" sz="2880" b="0" strike="noStrike" spc="-1">
              <a:solidFill>
                <a:srgbClr val="000000"/>
              </a:solidFill>
              <a:latin typeface="Arial"/>
            </a:endParaRPr>
          </a:p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FF0000"/>
              </a:buClr>
              <a:buFont typeface="Arial"/>
              <a:buChar char="•"/>
            </a:pPr>
            <a:r>
              <a:rPr lang="en-US" sz="2880" b="0" strike="noStrike" spc="-1">
                <a:solidFill>
                  <a:srgbClr val="FF0000"/>
                </a:solidFill>
                <a:latin typeface="Arial"/>
              </a:rPr>
              <a:t>XAMPP (no virtual machine this time)</a:t>
            </a:r>
            <a:endParaRPr lang="en-CA" sz="288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675"/>
              </a:spcBef>
              <a:buNone/>
              <a:tabLst>
                <a:tab pos="0" algn="l"/>
              </a:tabLst>
            </a:pPr>
            <a:endParaRPr lang="en-CA" sz="2880" b="0" strike="noStrike" spc="-1">
              <a:solidFill>
                <a:srgbClr val="000000"/>
              </a:solidFill>
              <a:latin typeface="Arial"/>
            </a:endParaRPr>
          </a:p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80" b="0" strike="noStrike" spc="-1">
                <a:solidFill>
                  <a:srgbClr val="000000"/>
                </a:solidFill>
                <a:latin typeface="Arial"/>
              </a:rPr>
              <a:t>In this course, we'll use PHP as a learning tool</a:t>
            </a:r>
            <a:endParaRPr lang="en-CA" sz="288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520" b="0" strike="noStrike" spc="-1">
                <a:solidFill>
                  <a:srgbClr val="000000"/>
                </a:solidFill>
                <a:latin typeface="Arial"/>
              </a:rPr>
              <a:t>How are web applications constructed?</a:t>
            </a:r>
            <a:endParaRPr lang="en-CA" sz="252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520" b="0" strike="noStrike" spc="-1">
                <a:solidFill>
                  <a:srgbClr val="000000"/>
                </a:solidFill>
                <a:latin typeface="Arial"/>
              </a:rPr>
              <a:t>What do we need to watch out for?</a:t>
            </a:r>
            <a:endParaRPr lang="en-CA" sz="252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sldNum" idx="12"/>
          </p:nvPr>
        </p:nvSpPr>
        <p:spPr>
          <a:xfrm>
            <a:off x="10398960" y="6356520"/>
            <a:ext cx="954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810" b="0" strike="noStrike" spc="-1">
                <a:solidFill>
                  <a:srgbClr val="D9D9D9"/>
                </a:solidFill>
                <a:latin typeface="Arial"/>
                <a:ea typeface="Microsoft YaHe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76E00FE-8C26-4961-88B1-4CD5FD7BE78B}" type="slidenum">
              <a:rPr lang="en-US" sz="810" b="0" strike="noStrike" spc="-1">
                <a:solidFill>
                  <a:srgbClr val="D9D9D9"/>
                </a:solidFill>
                <a:latin typeface="Arial"/>
                <a:ea typeface="Microsoft YaHei"/>
              </a:rPr>
              <a:t>4</a:t>
            </a:fld>
            <a:endParaRPr lang="en-CA" sz="81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79" name="Picture 178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83200" y="5843880"/>
            <a:ext cx="729360" cy="72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00"/>
    </mc:Choice>
    <mc:Fallback xmlns:p15="http://schemas.microsoft.com/office/powerpoint/2012/main" xmlns="">
      <p:transition spd="slow" advTm="35000"/>
    </mc:Fallback>
  </mc:AlternateContent>
  <p:timing>
    <p:tnLst>
      <p:par>
        <p:cTn id="1" dur="indefinite" restart="never" nodeType="tmRoot">
          <p:childTnLst>
            <p:seq>
              <p:cTn id="2" restart="whenNotActive" fill="hold" nodeType="interactiveSeq">
                <p:stCondLst>
                  <p:cond evt="onClick" delay="0">
                    <p:tgtEl>
                      <p:spTgt spid="179"/>
                    </p:tgtEl>
                  </p:cond>
                </p:stCondLst>
                <p:childTnLst>
                  <p:par>
                    <p:cTn id="3" fill="hold">
                      <p:stCondLst>
                        <p:cond evt="onClick" delay="0">
                          <p:tgtEl>
                            <p:spTgt spid="179"/>
                          </p:tgtEl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959" b="0" strike="noStrike" spc="-1">
                <a:solidFill>
                  <a:srgbClr val="6F6F6F"/>
                </a:solidFill>
                <a:latin typeface="Arial"/>
              </a:rPr>
              <a:t>Evaluation</a:t>
            </a:r>
            <a:endParaRPr lang="en-CA" sz="395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1119960" y="1825560"/>
            <a:ext cx="10233000" cy="407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80" b="0" strike="noStrike" spc="-1">
                <a:solidFill>
                  <a:srgbClr val="000000"/>
                </a:solidFill>
                <a:latin typeface="Arial"/>
              </a:rPr>
              <a:t>Midterm and Final Tests		40%</a:t>
            </a:r>
            <a:endParaRPr lang="en-CA" sz="2880" b="0" strike="noStrike" spc="-1">
              <a:solidFill>
                <a:srgbClr val="000000"/>
              </a:solidFill>
              <a:latin typeface="Arial"/>
            </a:endParaRPr>
          </a:p>
          <a:p>
            <a:pPr marL="308520" indent="0">
              <a:lnSpc>
                <a:spcPct val="90000"/>
              </a:lnSpc>
              <a:spcBef>
                <a:spcPts val="337"/>
              </a:spcBef>
              <a:buNone/>
              <a:tabLst>
                <a:tab pos="0" algn="l"/>
              </a:tabLst>
            </a:pPr>
            <a:endParaRPr lang="en-CA" sz="2520" b="0" strike="noStrike" spc="-1">
              <a:solidFill>
                <a:srgbClr val="000000"/>
              </a:solidFill>
              <a:latin typeface="Arial"/>
            </a:endParaRPr>
          </a:p>
          <a:p>
            <a:pPr marL="308520" indent="0">
              <a:lnSpc>
                <a:spcPct val="90000"/>
              </a:lnSpc>
              <a:spcBef>
                <a:spcPts val="675"/>
              </a:spcBef>
              <a:buNone/>
              <a:tabLst>
                <a:tab pos="0" algn="l"/>
              </a:tabLst>
            </a:pPr>
            <a:endParaRPr lang="en-CA" sz="2880" b="0" strike="noStrike" spc="-1">
              <a:solidFill>
                <a:srgbClr val="000000"/>
              </a:solidFill>
              <a:latin typeface="Arial"/>
            </a:endParaRPr>
          </a:p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80" b="0" strike="noStrike" spc="-1">
                <a:solidFill>
                  <a:srgbClr val="000000"/>
                </a:solidFill>
                <a:latin typeface="Arial"/>
              </a:rPr>
              <a:t>Projects and Labs				60%</a:t>
            </a:r>
            <a:endParaRPr lang="en-CA" sz="288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520" b="0" strike="noStrike" spc="-1">
                <a:solidFill>
                  <a:srgbClr val="000000"/>
                </a:solidFill>
                <a:latin typeface="Arial"/>
              </a:rPr>
              <a:t>Some small exercises, programming assignments</a:t>
            </a:r>
            <a:endParaRPr lang="en-CA" sz="252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CA" sz="252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sldNum" idx="13"/>
          </p:nvPr>
        </p:nvSpPr>
        <p:spPr>
          <a:xfrm>
            <a:off x="10398960" y="6356520"/>
            <a:ext cx="954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810" b="0" strike="noStrike" spc="-1">
                <a:solidFill>
                  <a:srgbClr val="D9D9D9"/>
                </a:solidFill>
                <a:latin typeface="Arial"/>
                <a:ea typeface="Microsoft YaHe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5B3D781-62C3-402C-ADED-58F3B682671A}" type="slidenum">
              <a:rPr lang="en-US" sz="810" b="0" strike="noStrike" spc="-1">
                <a:solidFill>
                  <a:srgbClr val="D9D9D9"/>
                </a:solidFill>
                <a:latin typeface="Arial"/>
                <a:ea typeface="Microsoft YaHei"/>
              </a:rPr>
              <a:t>5</a:t>
            </a:fld>
            <a:endParaRPr lang="en-CA" sz="81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83" name="Picture 182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08040" y="5952600"/>
            <a:ext cx="729360" cy="72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00"/>
    </mc:Choice>
    <mc:Fallback xmlns:p15="http://schemas.microsoft.com/office/powerpoint/2012/main" xmlns="">
      <p:transition spd="slow" advTm="59000"/>
    </mc:Fallback>
  </mc:AlternateContent>
  <p:timing>
    <p:tnLst>
      <p:par>
        <p:cTn id="1" dur="indefinite" restart="never" nodeType="tmRoot">
          <p:childTnLst>
            <p:seq>
              <p:cTn id="2" restart="whenNotActive" fill="hold" nodeType="interactiveSeq">
                <p:stCondLst>
                  <p:cond evt="onClick" delay="0">
                    <p:tgtEl>
                      <p:spTgt spid="183"/>
                    </p:tgtEl>
                  </p:cond>
                </p:stCondLst>
                <p:childTnLst>
                  <p:par>
                    <p:cTn id="3" fill="hold">
                      <p:stCondLst>
                        <p:cond evt="onClick" delay="0">
                          <p:tgtEl>
                            <p:spTgt spid="183"/>
                          </p:tgtEl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500" b="0" strike="noStrike" spc="-1">
                <a:solidFill>
                  <a:srgbClr val="6F6F6F"/>
                </a:solidFill>
                <a:latin typeface="Arial"/>
              </a:rPr>
              <a:t>Course Objectives</a:t>
            </a:r>
            <a:endParaRPr lang="en-CA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1119960" y="1825560"/>
            <a:ext cx="10233000" cy="407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80" b="0" strike="noStrike" spc="-1">
                <a:solidFill>
                  <a:srgbClr val="000000"/>
                </a:solidFill>
                <a:latin typeface="Arial"/>
              </a:rPr>
              <a:t>Understand the common threats, exploits</a:t>
            </a:r>
            <a:endParaRPr lang="en-CA" sz="2880" b="0" strike="noStrike" spc="-1">
              <a:solidFill>
                <a:srgbClr val="000000"/>
              </a:solidFill>
              <a:latin typeface="Arial"/>
            </a:endParaRPr>
          </a:p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80" b="0" strike="noStrike" spc="-1">
                <a:solidFill>
                  <a:srgbClr val="000000"/>
                </a:solidFill>
                <a:latin typeface="Arial"/>
              </a:rPr>
              <a:t>Develop software that is more threat-resistant (“build security in”) </a:t>
            </a:r>
            <a:endParaRPr lang="en-CA" sz="2880" b="0" strike="noStrike" spc="-1">
              <a:solidFill>
                <a:srgbClr val="000000"/>
              </a:solidFill>
              <a:latin typeface="Arial"/>
            </a:endParaRPr>
          </a:p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80" b="0" strike="noStrike" spc="-1">
                <a:solidFill>
                  <a:srgbClr val="000000"/>
                </a:solidFill>
                <a:latin typeface="Arial"/>
              </a:rPr>
              <a:t>Understand securing information through</a:t>
            </a:r>
            <a:endParaRPr lang="en-CA" sz="288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520" b="0" strike="noStrike" spc="-1">
                <a:solidFill>
                  <a:srgbClr val="000000"/>
                </a:solidFill>
                <a:latin typeface="Arial"/>
              </a:rPr>
              <a:t>Confidentiality (encryption)</a:t>
            </a:r>
            <a:endParaRPr lang="en-CA" sz="252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520" b="0" strike="noStrike" spc="-1">
                <a:solidFill>
                  <a:srgbClr val="000000"/>
                </a:solidFill>
                <a:latin typeface="Arial"/>
              </a:rPr>
              <a:t>Integrity (digital signatures)</a:t>
            </a:r>
            <a:endParaRPr lang="en-CA" sz="252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520" b="0" strike="noStrike" spc="-1">
                <a:solidFill>
                  <a:srgbClr val="000000"/>
                </a:solidFill>
                <a:latin typeface="Arial"/>
              </a:rPr>
              <a:t>Authenticity (digital certificates)</a:t>
            </a:r>
            <a:endParaRPr lang="en-CA" sz="252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520" b="0" strike="noStrike" spc="-1">
                <a:solidFill>
                  <a:srgbClr val="000000"/>
                </a:solidFill>
                <a:latin typeface="Arial"/>
              </a:rPr>
              <a:t>Access (passwords and permissions)</a:t>
            </a:r>
            <a:endParaRPr lang="en-CA" sz="2520" b="0" strike="noStrike" spc="-1">
              <a:solidFill>
                <a:srgbClr val="000000"/>
              </a:solidFill>
              <a:latin typeface="Arial"/>
            </a:endParaRPr>
          </a:p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80" b="0" strike="noStrike" spc="-1">
                <a:solidFill>
                  <a:srgbClr val="000000"/>
                </a:solidFill>
                <a:latin typeface="Arial"/>
              </a:rPr>
              <a:t>Disaster and Event Recovery</a:t>
            </a:r>
            <a:endParaRPr lang="en-CA" sz="288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sldNum" idx="14"/>
          </p:nvPr>
        </p:nvSpPr>
        <p:spPr>
          <a:xfrm>
            <a:off x="10398960" y="6356520"/>
            <a:ext cx="954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810" b="0" strike="noStrike" spc="-1">
                <a:solidFill>
                  <a:srgbClr val="D9D9D9"/>
                </a:solidFill>
                <a:latin typeface="Arial"/>
                <a:ea typeface="Microsoft YaHe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6039413-1E64-427E-871E-1F3EDB38F037}" type="slidenum">
              <a:rPr lang="en-US" sz="810" b="0" strike="noStrike" spc="-1">
                <a:solidFill>
                  <a:srgbClr val="D9D9D9"/>
                </a:solidFill>
                <a:latin typeface="Arial"/>
                <a:ea typeface="Microsoft YaHei"/>
              </a:rPr>
              <a:t>6</a:t>
            </a:fld>
            <a:endParaRPr lang="en-CA" sz="81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87" name="Picture 186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21960" y="4998240"/>
            <a:ext cx="729360" cy="72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000"/>
    </mc:Choice>
    <mc:Fallback xmlns:p15="http://schemas.microsoft.com/office/powerpoint/2012/main" xmlns="">
      <p:transition spd="slow" advTm="91000"/>
    </mc:Fallback>
  </mc:AlternateContent>
  <p:timing>
    <p:tnLst>
      <p:par>
        <p:cTn id="1" dur="indefinite" restart="never" nodeType="tmRoot">
          <p:childTnLst>
            <p:seq>
              <p:cTn id="2" restart="whenNotActive" fill="hold" nodeType="interactiveSeq">
                <p:stCondLst>
                  <p:cond evt="onClick" delay="0">
                    <p:tgtEl>
                      <p:spTgt spid="187"/>
                    </p:tgtEl>
                  </p:cond>
                </p:stCondLst>
                <p:childTnLst>
                  <p:par>
                    <p:cTn id="3" fill="hold">
                      <p:stCondLst>
                        <p:cond evt="onClick" delay="0">
                          <p:tgtEl>
                            <p:spTgt spid="187"/>
                          </p:tgtEl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959" b="0" strike="noStrike" spc="-1">
                <a:solidFill>
                  <a:srgbClr val="6F6F6F"/>
                </a:solidFill>
                <a:latin typeface="Arial"/>
              </a:rPr>
              <a:t>Concepts</a:t>
            </a:r>
            <a:endParaRPr lang="en-CA" sz="395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sldNum" idx="15"/>
          </p:nvPr>
        </p:nvSpPr>
        <p:spPr>
          <a:xfrm>
            <a:off x="10398960" y="6356520"/>
            <a:ext cx="954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810" b="0" strike="noStrike" spc="-1">
                <a:solidFill>
                  <a:srgbClr val="D9D9D9"/>
                </a:solidFill>
                <a:latin typeface="Arial"/>
                <a:ea typeface="Microsoft YaHe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0718997-F939-4F1B-9685-565570744EFA}" type="slidenum">
              <a:rPr lang="en-US" sz="810" b="0" strike="noStrike" spc="-1">
                <a:solidFill>
                  <a:srgbClr val="D9D9D9"/>
                </a:solidFill>
                <a:latin typeface="Arial"/>
                <a:ea typeface="Microsoft YaHei"/>
              </a:rPr>
              <a:t>7</a:t>
            </a:fld>
            <a:endParaRPr lang="en-CA" sz="81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90" name="Picture 189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31480" y="5525640"/>
            <a:ext cx="729360" cy="72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="http://schemas.microsoft.com/office/powerpoint/2012/main" xmlns="">
      <p:transition spd="slow" advTm="3000"/>
    </mc:Fallback>
  </mc:AlternateContent>
  <p:timing>
    <p:tnLst>
      <p:par>
        <p:cTn id="1" dur="indefinite" restart="never" nodeType="tmRoot">
          <p:childTnLst>
            <p:seq>
              <p:cTn id="2" restart="whenNotActive" fill="hold" nodeType="interactiveSeq">
                <p:stCondLst>
                  <p:cond evt="onClick" delay="0">
                    <p:tgtEl>
                      <p:spTgt spid="190"/>
                    </p:tgtEl>
                  </p:cond>
                </p:stCondLst>
                <p:childTnLst>
                  <p:par>
                    <p:cTn id="3" fill="hold">
                      <p:stCondLst>
                        <p:cond evt="onClick" delay="0">
                          <p:tgtEl>
                            <p:spTgt spid="190"/>
                          </p:tgtEl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A" sz="3959" b="0" strike="noStrike" spc="-1">
                <a:solidFill>
                  <a:srgbClr val="6F6F6F"/>
                </a:solidFill>
                <a:latin typeface="Arial"/>
              </a:rPr>
              <a:t>Concept: Defense in Depth</a:t>
            </a:r>
            <a:endParaRPr lang="en-CA" sz="3959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2" name="Picture 2" descr="Defense_in_Depth"/>
          <p:cNvPicPr/>
          <p:nvPr/>
        </p:nvPicPr>
        <p:blipFill>
          <a:blip r:embed="rId5"/>
          <a:stretch/>
        </p:blipFill>
        <p:spPr>
          <a:xfrm>
            <a:off x="2403360" y="1333440"/>
            <a:ext cx="7384320" cy="4190400"/>
          </a:xfrm>
          <a:prstGeom prst="rect">
            <a:avLst/>
          </a:prstGeom>
          <a:ln w="0">
            <a:noFill/>
          </a:ln>
        </p:spPr>
      </p:pic>
      <p:sp>
        <p:nvSpPr>
          <p:cNvPr id="193" name="TextBox 5"/>
          <p:cNvSpPr/>
          <p:nvPr/>
        </p:nvSpPr>
        <p:spPr>
          <a:xfrm>
            <a:off x="2199240" y="5638680"/>
            <a:ext cx="78753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Michael Fisher </a:t>
            </a:r>
            <a:r>
              <a:rPr lang="en-CA" sz="1800" b="0" u="sng" strike="noStrike" spc="-1">
                <a:solidFill>
                  <a:srgbClr val="CC9900"/>
                </a:solidFill>
                <a:uFillTx/>
                <a:latin typeface="Arial"/>
                <a:ea typeface="DejaVu Sans"/>
                <a:hlinkClick r:id="rId6"/>
              </a:rPr>
              <a:t>https://blog.knowbe4.com/great-defense-in-depth-infographic</a:t>
            </a:r>
            <a:endParaRPr lang="en-CA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4" name="Picture 193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58000" y="5952600"/>
            <a:ext cx="729360" cy="72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000"/>
    </mc:Choice>
    <mc:Fallback xmlns:p15="http://schemas.microsoft.com/office/powerpoint/2012/main" xmlns="">
      <p:transition spd="slow" advTm="95000"/>
    </mc:Fallback>
  </mc:AlternateContent>
  <p:timing>
    <p:tnLst>
      <p:par>
        <p:cTn id="1" dur="indefinite" restart="never" nodeType="tmRoot">
          <p:childTnLst>
            <p:seq>
              <p:cTn id="2" restart="whenNotActive" fill="hold" nodeType="interactiveSeq">
                <p:stCondLst>
                  <p:cond evt="onClick" delay="0">
                    <p:tgtEl>
                      <p:spTgt spid="194"/>
                    </p:tgtEl>
                  </p:cond>
                </p:stCondLst>
                <p:childTnLst>
                  <p:par>
                    <p:cTn id="3" fill="hold">
                      <p:stCondLst>
                        <p:cond evt="onClick" delay="0">
                          <p:tgtEl>
                            <p:spTgt spid="194"/>
                          </p:tgtEl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A" sz="3959" b="0" strike="noStrike" spc="-1">
                <a:solidFill>
                  <a:srgbClr val="6F6F6F"/>
                </a:solidFill>
                <a:latin typeface="Arial"/>
              </a:rPr>
              <a:t>Concepts</a:t>
            </a:r>
            <a:endParaRPr lang="en-CA" sz="395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1119960" y="1825560"/>
            <a:ext cx="10233000" cy="407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154440" indent="-154440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</a:pPr>
            <a:r>
              <a:rPr lang="en-CA" sz="2880" b="0" strike="noStrike" spc="-1">
                <a:solidFill>
                  <a:srgbClr val="000000"/>
                </a:solidFill>
                <a:latin typeface="Arial"/>
              </a:rPr>
              <a:t>Defense in depth </a:t>
            </a: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CA" sz="2500" b="0" strike="noStrike" spc="-1">
                <a:solidFill>
                  <a:srgbClr val="000000"/>
                </a:solidFill>
                <a:latin typeface="Arial"/>
                <a:ea typeface="Arial"/>
              </a:rPr>
              <a:t>Why might this not work as well as it used to?</a:t>
            </a:r>
            <a:endParaRPr lang="en-CA" sz="250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CA" sz="2500" b="0" strike="noStrike" spc="-1">
                <a:solidFill>
                  <a:srgbClr val="000000"/>
                </a:solidFill>
                <a:latin typeface="Arial"/>
                <a:ea typeface="Arial"/>
              </a:rPr>
              <a:t>Layers of security controls</a:t>
            </a:r>
            <a:endParaRPr lang="en-CA" sz="2500" b="0" strike="noStrike" spc="-1">
              <a:solidFill>
                <a:srgbClr val="000000"/>
              </a:solidFill>
              <a:latin typeface="Arial"/>
            </a:endParaRPr>
          </a:p>
          <a:p>
            <a:pPr marL="462960" lvl="1" indent="-154440">
              <a:lnSpc>
                <a:spcPct val="9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lang="en-CA" sz="2520" b="0" strike="noStrike" spc="-1">
                <a:solidFill>
                  <a:srgbClr val="000000"/>
                </a:solidFill>
                <a:latin typeface="Arial"/>
                <a:ea typeface="Arial"/>
              </a:rPr>
              <a:t>Controls can be physical, technical, or administrative</a:t>
            </a:r>
            <a:endParaRPr lang="en-CA" sz="252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CA" sz="25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675"/>
              </a:spcBef>
              <a:buNone/>
              <a:tabLst>
                <a:tab pos="0" algn="l"/>
              </a:tabLst>
            </a:pPr>
            <a:endParaRPr lang="en-CA" sz="288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675"/>
              </a:spcBef>
              <a:buNone/>
              <a:tabLst>
                <a:tab pos="0" algn="l"/>
              </a:tabLst>
            </a:pPr>
            <a:endParaRPr lang="en-CA" sz="288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675"/>
              </a:spcBef>
              <a:buNone/>
              <a:tabLst>
                <a:tab pos="0" algn="l"/>
              </a:tabLst>
            </a:pPr>
            <a:endParaRPr lang="en-CA" sz="288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675"/>
              </a:spcBef>
              <a:buNone/>
              <a:tabLst>
                <a:tab pos="0" algn="l"/>
              </a:tabLst>
            </a:pPr>
            <a:endParaRPr lang="en-CA" sz="288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7" name="Picture 196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28920" y="5533920"/>
            <a:ext cx="729360" cy="72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00"/>
    </mc:Choice>
    <mc:Fallback xmlns:p15="http://schemas.microsoft.com/office/powerpoint/2012/main" xmlns="">
      <p:transition spd="slow" advTm="61000"/>
    </mc:Fallback>
  </mc:AlternateContent>
  <p:timing>
    <p:tnLst>
      <p:par>
        <p:cTn id="1" dur="indefinite" restart="never" nodeType="tmRoot">
          <p:childTnLst>
            <p:seq>
              <p:cTn id="2" restart="whenNotActive" fill="hold" nodeType="interactiveSeq">
                <p:stCondLst>
                  <p:cond evt="onClick" delay="0">
                    <p:tgtEl>
                      <p:spTgt spid="197"/>
                    </p:tgtEl>
                  </p:cond>
                </p:stCondLst>
                <p:childTnLst>
                  <p:par>
                    <p:cTn id="3" fill="hold">
                      <p:stCondLst>
                        <p:cond evt="onClick" delay="0">
                          <p:tgtEl>
                            <p:spTgt spid="197"/>
                          </p:tgtEl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nshawe2014ppt_16x10">
  <a:themeElements>
    <a:clrScheme name="Custom 1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C00000"/>
      </a:accent1>
      <a:accent2>
        <a:srgbClr val="FF0000"/>
      </a:accent2>
      <a:accent3>
        <a:srgbClr val="FF3300"/>
      </a:accent3>
      <a:accent4>
        <a:srgbClr val="CC3300"/>
      </a:accent4>
      <a:accent5>
        <a:srgbClr val="934B21"/>
      </a:accent5>
      <a:accent6>
        <a:srgbClr val="C69B7D"/>
      </a:accent6>
      <a:hlink>
        <a:srgbClr val="CC9900"/>
      </a:hlink>
      <a:folHlink>
        <a:srgbClr val="66003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nshawe2014ppt_16x10">
  <a:themeElements>
    <a:clrScheme name="Custom 1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C00000"/>
      </a:accent1>
      <a:accent2>
        <a:srgbClr val="FF0000"/>
      </a:accent2>
      <a:accent3>
        <a:srgbClr val="FF3300"/>
      </a:accent3>
      <a:accent4>
        <a:srgbClr val="CC3300"/>
      </a:accent4>
      <a:accent5>
        <a:srgbClr val="934B21"/>
      </a:accent5>
      <a:accent6>
        <a:srgbClr val="C69B7D"/>
      </a:accent6>
      <a:hlink>
        <a:srgbClr val="CC9900"/>
      </a:hlink>
      <a:folHlink>
        <a:srgbClr val="66003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fanshawe2014ppt_16x10">
  <a:themeElements>
    <a:clrScheme name="Custom 1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C00000"/>
      </a:accent1>
      <a:accent2>
        <a:srgbClr val="FF0000"/>
      </a:accent2>
      <a:accent3>
        <a:srgbClr val="FF3300"/>
      </a:accent3>
      <a:accent4>
        <a:srgbClr val="CC3300"/>
      </a:accent4>
      <a:accent5>
        <a:srgbClr val="934B21"/>
      </a:accent5>
      <a:accent6>
        <a:srgbClr val="C69B7D"/>
      </a:accent6>
      <a:hlink>
        <a:srgbClr val="CC9900"/>
      </a:hlink>
      <a:folHlink>
        <a:srgbClr val="66003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fanshawe2014ppt_16x10">
  <a:themeElements>
    <a:clrScheme name="Custom 1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C00000"/>
      </a:accent1>
      <a:accent2>
        <a:srgbClr val="FF0000"/>
      </a:accent2>
      <a:accent3>
        <a:srgbClr val="FF3300"/>
      </a:accent3>
      <a:accent4>
        <a:srgbClr val="CC3300"/>
      </a:accent4>
      <a:accent5>
        <a:srgbClr val="934B21"/>
      </a:accent5>
      <a:accent6>
        <a:srgbClr val="C69B7D"/>
      </a:accent6>
      <a:hlink>
        <a:srgbClr val="CC9900"/>
      </a:hlink>
      <a:folHlink>
        <a:srgbClr val="66003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C00000"/>
      </a:accent1>
      <a:accent2>
        <a:srgbClr val="FF0000"/>
      </a:accent2>
      <a:accent3>
        <a:srgbClr val="FF3300"/>
      </a:accent3>
      <a:accent4>
        <a:srgbClr val="CC3300"/>
      </a:accent4>
      <a:accent5>
        <a:srgbClr val="934B21"/>
      </a:accent5>
      <a:accent6>
        <a:srgbClr val="C69B7D"/>
      </a:accent6>
      <a:hlink>
        <a:srgbClr val="CC9900"/>
      </a:hlink>
      <a:folHlink>
        <a:srgbClr val="66003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801</Words>
  <Application>Microsoft Office PowerPoint</Application>
  <PresentationFormat>Widescreen</PresentationFormat>
  <Paragraphs>196</Paragraphs>
  <Slides>25</Slides>
  <Notes>18</Notes>
  <HiddenSlides>0</HiddenSlides>
  <MMClips>21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Symbol</vt:lpstr>
      <vt:lpstr>Times New Roman</vt:lpstr>
      <vt:lpstr>Wingdings</vt:lpstr>
      <vt:lpstr>fanshawe2014ppt_16x10</vt:lpstr>
      <vt:lpstr>fanshawe2014ppt_16x10</vt:lpstr>
      <vt:lpstr>fanshawe2014ppt_16x10</vt:lpstr>
      <vt:lpstr>fanshawe2014ppt_16x10</vt:lpstr>
      <vt:lpstr>INFO3068 Secure Computing</vt:lpstr>
      <vt:lpstr>Professor</vt:lpstr>
      <vt:lpstr>Week 1 Objectives</vt:lpstr>
      <vt:lpstr>Course Resources</vt:lpstr>
      <vt:lpstr>Evaluation</vt:lpstr>
      <vt:lpstr>Course Objectives</vt:lpstr>
      <vt:lpstr>Concepts</vt:lpstr>
      <vt:lpstr>Concept: Defense in Depth</vt:lpstr>
      <vt:lpstr>Concepts</vt:lpstr>
      <vt:lpstr>Concepts</vt:lpstr>
      <vt:lpstr>Concepts</vt:lpstr>
      <vt:lpstr>Common Terms</vt:lpstr>
      <vt:lpstr>Common Terms</vt:lpstr>
      <vt:lpstr>Common Terms</vt:lpstr>
      <vt:lpstr>Common Terms</vt:lpstr>
      <vt:lpstr>Common Terms</vt:lpstr>
      <vt:lpstr>Common Terms</vt:lpstr>
      <vt:lpstr>Common Terms</vt:lpstr>
      <vt:lpstr>Common Terms</vt:lpstr>
      <vt:lpstr>Security vs. Privacy?</vt:lpstr>
      <vt:lpstr>Hacker / Intruder Goals</vt:lpstr>
      <vt:lpstr>Hacker Motivation</vt:lpstr>
      <vt:lpstr>End of Part 1</vt:lpstr>
      <vt:lpstr>PowerPoint Presentation</vt:lpstr>
      <vt:lpstr>References</vt:lpstr>
    </vt:vector>
  </TitlesOfParts>
  <Manager>Tim Gleeson</Manager>
  <Company>Course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INFO3068 Intro</dc:title>
  <dc:subject>Secure Computing</dc:subject>
  <dc:creator>Darryl Bedford</dc:creator>
  <cp:keywords>notes</cp:keywords>
  <dc:description>some materials from Anne Ketchen, Security+ Guide to Network Security</dc:description>
  <cp:lastModifiedBy>mohammed ali</cp:lastModifiedBy>
  <cp:revision>84</cp:revision>
  <dcterms:created xsi:type="dcterms:W3CDTF">2000-08-28T18:01:16Z</dcterms:created>
  <dcterms:modified xsi:type="dcterms:W3CDTF">2024-08-26T19:52:56Z</dcterms:modified>
  <cp:category>Presenter</cp:category>
  <cp:contentStatus>updated for W10</cp:contentStatus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18</vt:i4>
  </property>
  <property fmtid="{D5CDD505-2E9C-101B-9397-08002B2CF9AE}" pid="3" name="PresentationFormat">
    <vt:lpwstr>Widescreen</vt:lpwstr>
  </property>
  <property fmtid="{D5CDD505-2E9C-101B-9397-08002B2CF9AE}" pid="4" name="Slides">
    <vt:i4>25</vt:i4>
  </property>
</Properties>
</file>